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Default Extension="png" ContentType="image/png"/>
  <Override PartName="/ppt/slideLayouts/slideLayout76.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Layouts/slideLayout99.xml" ContentType="application/vnd.openxmlformats-officedocument.presentationml.slideLayout+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 id="2147483869" r:id="rId2"/>
    <p:sldMasterId id="2147483875" r:id="rId3"/>
    <p:sldMasterId id="2147483916" r:id="rId4"/>
  </p:sldMasterIdLst>
  <p:notesMasterIdLst>
    <p:notesMasterId r:id="rId39"/>
  </p:notesMasterIdLst>
  <p:handoutMasterIdLst>
    <p:handoutMasterId r:id="rId40"/>
  </p:handoutMasterIdLst>
  <p:sldIdLst>
    <p:sldId id="391" r:id="rId5"/>
    <p:sldId id="454" r:id="rId6"/>
    <p:sldId id="545" r:id="rId7"/>
    <p:sldId id="546" r:id="rId8"/>
    <p:sldId id="534" r:id="rId9"/>
    <p:sldId id="535" r:id="rId10"/>
    <p:sldId id="537" r:id="rId11"/>
    <p:sldId id="538" r:id="rId12"/>
    <p:sldId id="539" r:id="rId13"/>
    <p:sldId id="540" r:id="rId14"/>
    <p:sldId id="541" r:id="rId15"/>
    <p:sldId id="542" r:id="rId16"/>
    <p:sldId id="543" r:id="rId17"/>
    <p:sldId id="544" r:id="rId18"/>
    <p:sldId id="536" r:id="rId19"/>
    <p:sldId id="547" r:id="rId20"/>
    <p:sldId id="548" r:id="rId21"/>
    <p:sldId id="549" r:id="rId22"/>
    <p:sldId id="550" r:id="rId23"/>
    <p:sldId id="551" r:id="rId24"/>
    <p:sldId id="552" r:id="rId25"/>
    <p:sldId id="553" r:id="rId26"/>
    <p:sldId id="554" r:id="rId27"/>
    <p:sldId id="555" r:id="rId28"/>
    <p:sldId id="556" r:id="rId29"/>
    <p:sldId id="557" r:id="rId30"/>
    <p:sldId id="558" r:id="rId31"/>
    <p:sldId id="559" r:id="rId32"/>
    <p:sldId id="560" r:id="rId33"/>
    <p:sldId id="561" r:id="rId34"/>
    <p:sldId id="562" r:id="rId35"/>
    <p:sldId id="563" r:id="rId36"/>
    <p:sldId id="564" r:id="rId37"/>
    <p:sldId id="392" r:id="rId38"/>
  </p:sldIdLst>
  <p:sldSz cx="12188825"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74B07087-F799-47D1-A6A9-48CEE5042AF1}">
          <p14:sldIdLst>
            <p14:sldId id="391"/>
            <p14:sldId id="393"/>
            <p14:sldId id="386"/>
            <p14:sldId id="387"/>
            <p14:sldId id="388"/>
            <p14:sldId id="389"/>
            <p14:sldId id="390"/>
            <p14:sldId id="392"/>
            <p14:sldId id="394"/>
            <p14:sldId id="354"/>
          </p14:sldIdLst>
        </p14:section>
      </p14:sectionLst>
    </p:ext>
    <p:ext uri="{EFAFB233-063F-42B5-8137-9DF3F51BA10A}">
      <p15:sldGuideLst xmlns=""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5F5F5F"/>
    <a:srgbClr val="0E7AAB"/>
    <a:srgbClr val="0087A0"/>
    <a:srgbClr val="43963A"/>
    <a:srgbClr val="F9F9F9"/>
    <a:srgbClr val="009FB5"/>
    <a:srgbClr val="F80000"/>
    <a:srgbClr val="1592CC"/>
    <a:srgbClr val="CA0000"/>
    <a:srgbClr val="C8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056" autoAdjust="0"/>
    <p:restoredTop sz="82989" autoAdjust="0"/>
  </p:normalViewPr>
  <p:slideViewPr>
    <p:cSldViewPr snapToGrid="0">
      <p:cViewPr>
        <p:scale>
          <a:sx n="90" d="100"/>
          <a:sy n="90" d="100"/>
        </p:scale>
        <p:origin x="-1680" y="-234"/>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100" d="100"/>
        <a:sy n="100" d="100"/>
      </p:scale>
      <p:origin x="0" y="3852"/>
    </p:cViewPr>
  </p:sorterViewPr>
  <p:notesViewPr>
    <p:cSldViewPr snapToGrid="0">
      <p:cViewPr varScale="1">
        <p:scale>
          <a:sx n="103" d="100"/>
          <a:sy n="103" d="100"/>
        </p:scale>
        <p:origin x="-4320" y="-10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6/16/2016</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Fake Name – </a:t>
            </a:r>
            <a:r>
              <a:rPr lang="en-US" dirty="0" err="1" smtClean="0"/>
              <a:t>Hotan’s</a:t>
            </a:r>
            <a:r>
              <a:rPr lang="en-US" dirty="0" smtClean="0"/>
              <a:t> replace name</a:t>
            </a:r>
            <a:r>
              <a:rPr lang="en-US" baseline="0" dirty="0" smtClean="0"/>
              <a:t> </a:t>
            </a:r>
            <a:r>
              <a:rPr lang="en-US" baseline="0" dirty="0" err="1" smtClean="0"/>
              <a:t>Kirklands</a:t>
            </a:r>
            <a:r>
              <a:rPr lang="en-US" baseline="0" dirty="0" smtClean="0"/>
              <a:t> throughout.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u="none" dirty="0" smtClean="0"/>
              <a:t>Name in image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u="none" dirty="0" smtClean="0"/>
              <a:t>Change name in image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u="none" dirty="0" smtClean="0"/>
              <a:t>Replace name in image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No changes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16</a:t>
            </a:fld>
            <a:endParaRPr lang="en-US" dirty="0">
              <a:solidFill>
                <a:prstClr val="black"/>
              </a:solidFill>
            </a:endParaRPr>
          </a:p>
        </p:txBody>
      </p:sp>
    </p:spTree>
    <p:extLst>
      <p:ext uri="{BB962C8B-B14F-4D97-AF65-F5344CB8AC3E}">
        <p14:creationId xmlns:mc="http://schemas.openxmlformats.org/markup-compatibility/2006" xmlns:mv="urn:schemas-microsoft-com:mac:vml" xmlns:p14="http://schemas.microsoft.com/office/powerpoint/2010/main" xmlns="" val="1302031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Lina downloads the </a:t>
            </a:r>
            <a:r>
              <a:rPr lang="en-US" baseline="0" dirty="0" err="1" smtClean="0"/>
              <a:t>Hotan’s</a:t>
            </a:r>
            <a:r>
              <a:rPr lang="en-US" baseline="0" dirty="0" smtClean="0"/>
              <a:t> mobile app for online purchases on to her phone from hotans.com</a:t>
            </a:r>
          </a:p>
          <a:p>
            <a:pPr marL="0" indent="0">
              <a:buNone/>
            </a:pPr>
            <a:r>
              <a:rPr lang="en-US" baseline="0" dirty="0" smtClean="0"/>
              <a:t> </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17</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She fills out her customer profile information – including preferred store for location for picking up orders, payment information, and her favorite home goods categories – enabled by the Mobile Cloud Service. Her profile information is stored in the customer information database.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18</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The Marketing Cloud analyzes </a:t>
            </a:r>
            <a:r>
              <a:rPr lang="en-US" baseline="0" dirty="0" err="1" smtClean="0"/>
              <a:t>Lina’s</a:t>
            </a:r>
            <a:r>
              <a:rPr lang="en-US" baseline="0" dirty="0" smtClean="0"/>
              <a:t> profile and preferences stored in the customer information database and pushes a flash sale notification to </a:t>
            </a:r>
            <a:r>
              <a:rPr lang="en-US" baseline="0" dirty="0" err="1" smtClean="0"/>
              <a:t>Lina’s</a:t>
            </a:r>
            <a:r>
              <a:rPr lang="en-US" baseline="0" dirty="0" smtClean="0"/>
              <a:t> mobile phone.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19</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a:t>
            </a:r>
            <a:r>
              <a:rPr lang="en-US" baseline="0" dirty="0" err="1" smtClean="0"/>
              <a:t>Lina</a:t>
            </a:r>
            <a:r>
              <a:rPr lang="en-US" baseline="0" dirty="0" smtClean="0"/>
              <a:t> views the flash sale item for a wall clock for her new office, and uses the </a:t>
            </a:r>
            <a:r>
              <a:rPr lang="en-US" baseline="0" dirty="0" err="1" smtClean="0"/>
              <a:t>Hotans</a:t>
            </a:r>
            <a:r>
              <a:rPr lang="en-US" baseline="0" dirty="0" smtClean="0"/>
              <a:t> purchase preview app to see how the clock would look with her current office set up.</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20</a:t>
            </a:fld>
            <a:endParaRPr lang="en-US" dirty="0">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a:t>
            </a:r>
            <a:r>
              <a:rPr lang="en-US" baseline="0" dirty="0" err="1" smtClean="0"/>
              <a:t>Lina</a:t>
            </a:r>
            <a:r>
              <a:rPr lang="en-US" baseline="0" dirty="0" smtClean="0"/>
              <a:t> decides to share the image of her office with the potential new purchase with her husband, Patrick, to get his opinion on the clock, table, and chairs. She also decides to share the image on social media and pins the image to </a:t>
            </a:r>
            <a:r>
              <a:rPr lang="en-US" baseline="0" dirty="0" err="1" smtClean="0"/>
              <a:t>Pinterest</a:t>
            </a:r>
            <a:r>
              <a:rPr lang="en-US" baseline="0" dirty="0" smtClean="0"/>
              <a:t> and sends the image to Patrick via the Process Cloud.</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21</a:t>
            </a:fld>
            <a:endParaRPr 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Patrick is on his way to pick up the clock, table, and chairs that </a:t>
            </a:r>
            <a:r>
              <a:rPr lang="en-US" baseline="0" dirty="0" err="1" smtClean="0"/>
              <a:t>Lina</a:t>
            </a:r>
            <a:r>
              <a:rPr lang="en-US" baseline="0" dirty="0" smtClean="0"/>
              <a:t> purchased online from </a:t>
            </a:r>
            <a:r>
              <a:rPr lang="en-US" baseline="0" dirty="0" err="1" smtClean="0"/>
              <a:t>Hotan’s</a:t>
            </a:r>
            <a:r>
              <a:rPr lang="en-US" baseline="0" dirty="0" smtClean="0"/>
              <a:t> earlier in the day. As he approaches the store, beacons detect his proximity through the </a:t>
            </a:r>
            <a:r>
              <a:rPr lang="en-US" baseline="0" dirty="0" err="1" smtClean="0"/>
              <a:t>Hotan’s</a:t>
            </a:r>
            <a:r>
              <a:rPr lang="en-US" baseline="0" dirty="0" smtClean="0"/>
              <a:t> mobile app recognition setting he has enabled. </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22</a:t>
            </a:fld>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The beacon communicates with the process cloud service and initiates a business process.</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23</a:t>
            </a:fld>
            <a:endParaRPr lang="en-US" dirty="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The first step in the process is to retrieve his preferences from the customer information database.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24</a:t>
            </a:fld>
            <a:endParaRPr lang="en-US" dirty="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Patrick’s information (customer profile, preferences, order history, etc.) is analyzed by the Marketing Cloud, the Marketing Cloud pushes tailored special offers specific for the </a:t>
            </a:r>
            <a:r>
              <a:rPr lang="en-US" baseline="0" dirty="0" err="1" smtClean="0"/>
              <a:t>Hotan’s</a:t>
            </a:r>
            <a:r>
              <a:rPr lang="en-US" baseline="0" dirty="0" smtClean="0"/>
              <a:t> location that he is entering to Patrick’s mobile phone.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25</a:t>
            </a:fld>
            <a:endParaRPr lang="en-US"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Robbie, a </a:t>
            </a:r>
            <a:r>
              <a:rPr lang="en-US" baseline="0" dirty="0" err="1" smtClean="0"/>
              <a:t>Hotan’s</a:t>
            </a:r>
            <a:r>
              <a:rPr lang="en-US" baseline="0" dirty="0" smtClean="0"/>
              <a:t> employee, is notified of Patrick’s arrival, his preferences, purchase history, and order status so that he can offer a personalized greeting to Patrick as he enters the store.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26</a:t>
            </a:fld>
            <a:endParaRPr lang="en-US"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a:t>
            </a:r>
            <a:r>
              <a:rPr lang="en-US" baseline="0" dirty="0" err="1" smtClean="0"/>
              <a:t>Lina</a:t>
            </a:r>
            <a:r>
              <a:rPr lang="en-US" baseline="0" dirty="0" smtClean="0"/>
              <a:t> places an order with her mobile phone through </a:t>
            </a:r>
            <a:r>
              <a:rPr lang="en-US" baseline="0" dirty="0" err="1" smtClean="0"/>
              <a:t>hotans.com</a:t>
            </a: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27</a:t>
            </a:fld>
            <a:endParaRPr lang="en-US" dirty="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Enabled by the Integration Cloud Service, her order information is validated and connected with legacy purchasing and supply chain systems, the customer information database, and store and warehouse inventory</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28</a:t>
            </a:fld>
            <a:endParaRPr lang="en-US" dirty="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a:t>
            </a:r>
            <a:r>
              <a:rPr lang="en-US" baseline="0" dirty="0" err="1" smtClean="0"/>
              <a:t>Lina’s</a:t>
            </a:r>
            <a:r>
              <a:rPr lang="en-US" baseline="0" dirty="0" smtClean="0"/>
              <a:t> order is analyzed by the Process Cloud and kicks off an inventory verification process that generates any required notifications for the supply chain manager</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29</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The Process Cloud also initiates a business rules check through the Policy Automation Cloud Service that allows specific business rule activation or override as necessary.</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30</a:t>
            </a:fld>
            <a:endParaRPr lang="en-US" dirty="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The Process Cloud initiates an inventory replenish if target thresholds are met.</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31</a:t>
            </a:fld>
            <a:endParaRPr lang="en-US" dirty="0">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Order information is transmitted to the specific </a:t>
            </a:r>
            <a:r>
              <a:rPr lang="en-US" baseline="0" dirty="0" err="1" smtClean="0"/>
              <a:t>Hotan’s</a:t>
            </a:r>
            <a:r>
              <a:rPr lang="en-US" baseline="0" dirty="0" smtClean="0"/>
              <a:t> location identified for order pick up - allowing store employees to verify and prepare the order for customer pick up.</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32</a:t>
            </a:fld>
            <a:endParaRPr lang="en-US" dirty="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buNone/>
            </a:pPr>
            <a:r>
              <a:rPr lang="en-US" baseline="0" dirty="0" smtClean="0"/>
              <a:t>Architecture Caption: The Process Cloud pushes an order pick up notification to </a:t>
            </a:r>
            <a:r>
              <a:rPr lang="en-US" baseline="0" dirty="0" err="1" smtClean="0"/>
              <a:t>Lina’s</a:t>
            </a:r>
            <a:r>
              <a:rPr lang="en-US" baseline="0" dirty="0" smtClean="0"/>
              <a:t> mobile phone notifying her that her order is ready for pick up at her preferred </a:t>
            </a:r>
            <a:r>
              <a:rPr lang="en-US" baseline="0" dirty="0" err="1" smtClean="0"/>
              <a:t>Hotan’s</a:t>
            </a:r>
            <a:r>
              <a:rPr lang="en-US" baseline="0" dirty="0" smtClean="0"/>
              <a:t> location. Her order is complete!</a:t>
            </a: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33</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u="none" dirty="0" smtClean="0"/>
              <a:t>Change name in picture.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u="none" dirty="0" smtClean="0"/>
              <a:t>Replace name in Image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u="none" dirty="0" smtClean="0"/>
              <a:t>Replace name in image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0" u="none"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0" u="none" dirty="0" smtClean="0"/>
              <a:t>Replace name in image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2_Title Slide without Pictur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pPr/>
              <a:t>6/16/2016</a:t>
            </a:fld>
            <a:endParaRPr lang="en-US" dirty="0"/>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t>Confidential – Oracle Internal/Restricted/Highly Restricted</a:t>
            </a:r>
            <a:endParaRPr lang="en-US" dirty="0"/>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4891436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6/16/2016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10938794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orient="horz" pos="2160" userDrawn="1">
          <p15:clr>
            <a:srgbClr val="FBAE40"/>
          </p15:clr>
        </p15:guide>
        <p15:guide id="2" pos="3839"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2597889444"/>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2358871904"/>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2820860" y="2313432"/>
            <a:ext cx="6547104" cy="1832339"/>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3709137495"/>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bwMode="black">
          <a:xfrm>
            <a:off x="3822128" y="2843826"/>
            <a:ext cx="4544568" cy="569547"/>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1065755523"/>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solidFill>
                  <a:srgbClr val="5F5F5F">
                    <a:lumMod val="60000"/>
                    <a:lumOff val="40000"/>
                  </a:srgbClr>
                </a:solidFill>
              </a:rPr>
              <a:pPr/>
              <a:t>6/16/2016</a:t>
            </a:fld>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
        <p:nvSpPr>
          <p:cNvPr id="7" name="Footer Placeholder 4"/>
          <p:cNvSpPr>
            <a:spLocks noGrp="1"/>
          </p:cNvSpPr>
          <p:nvPr>
            <p:ph type="ftr" sz="quarter" idx="11"/>
          </p:nvPr>
        </p:nvSpPr>
        <p:spPr>
          <a:xfrm>
            <a:off x="8777289" y="6556248"/>
            <a:ext cx="2498723" cy="182880"/>
          </a:xfrm>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3862187121"/>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2173454577"/>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solidFill>
                  <a:srgbClr val="FFFFFF"/>
                </a:solidFill>
              </a:rPr>
              <a:pPr/>
              <a:t>6/16/2016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smtClean="0">
                <a:solidFill>
                  <a:srgbClr val="FFFFFF"/>
                </a:solidFill>
              </a:rPr>
              <a:t>2016,</a:t>
            </a:r>
            <a:r>
              <a:rPr sz="850" dirty="0" smtClean="0">
                <a:solidFill>
                  <a:srgbClr val="FFFFFF"/>
                </a:solidFill>
              </a:rPr>
              <a:t> </a:t>
            </a:r>
            <a:r>
              <a:rPr sz="850" dirty="0">
                <a:solidFill>
                  <a:srgbClr val="FFFFFF"/>
                </a:solidFill>
              </a:rPr>
              <a:t>Oracle and/or its affiliates. All rights reserved.  </a:t>
            </a:r>
            <a:r>
              <a:rPr sz="850" dirty="0" smtClean="0">
                <a:solidFill>
                  <a:srgbClr val="FFFFFF"/>
                </a:solidFill>
              </a:rPr>
              <a:t>|</a:t>
            </a:r>
            <a:endParaRPr sz="850" dirty="0">
              <a:solidFill>
                <a:srgbClr val="FFFFFF"/>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30352" y="6263640"/>
            <a:ext cx="1625138" cy="594360"/>
          </a:xfrm>
          <a:prstGeom prst="rect">
            <a:avLst/>
          </a:prstGeom>
        </p:spPr>
      </p:pic>
      <p:sp>
        <p:nvSpPr>
          <p:cNvPr id="12" name="Title 1"/>
          <p:cNvSpPr>
            <a:spLocks noGrp="1"/>
          </p:cNvSpPr>
          <p:nvPr>
            <p:ph type="ctrTitle"/>
          </p:nvPr>
        </p:nvSpPr>
        <p:spPr>
          <a:xfrm>
            <a:off x="530352" y="2360815"/>
            <a:ext cx="11125199" cy="1322816"/>
          </a:xfrm>
        </p:spPr>
        <p:txBody>
          <a:bodyPr/>
          <a:lstStyle>
            <a:lvl1pPr>
              <a:lnSpc>
                <a:spcPct val="80000"/>
              </a:lnSpc>
              <a:defRPr sz="4800">
                <a:solidFill>
                  <a:schemeClr val="bg1"/>
                </a:solidFill>
              </a:defRPr>
            </a:lvl1pPr>
          </a:lstStyle>
          <a:p>
            <a:r>
              <a:rPr lang="en-US" dirty="0" smtClean="0"/>
              <a:t>Click to edit Master title style</a:t>
            </a:r>
            <a:endParaRPr dirty="0"/>
          </a:p>
        </p:txBody>
      </p:sp>
      <p:sp>
        <p:nvSpPr>
          <p:cNvPr id="14" name="Subtitle 2"/>
          <p:cNvSpPr>
            <a:spLocks noGrp="1"/>
          </p:cNvSpPr>
          <p:nvPr>
            <p:ph type="subTitle" idx="1"/>
          </p:nvPr>
        </p:nvSpPr>
        <p:spPr>
          <a:xfrm>
            <a:off x="530302" y="3759831"/>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5" name="Text Placeholder 12"/>
          <p:cNvSpPr>
            <a:spLocks noGrp="1"/>
          </p:cNvSpPr>
          <p:nvPr>
            <p:ph type="body" sz="quarter" idx="13" hasCustomPrompt="1"/>
          </p:nvPr>
        </p:nvSpPr>
        <p:spPr>
          <a:xfrm>
            <a:off x="530352" y="4903283"/>
            <a:ext cx="11125199" cy="1229494"/>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31812" y="440358"/>
            <a:ext cx="4123315" cy="622183"/>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1818610829"/>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6/16/2016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6" name="Picture 5"/>
          <p:cNvPicPr>
            <a:picLocks noChangeAspect="1"/>
          </p:cNvPicPr>
          <p:nvPr userDrawn="1"/>
        </p:nvPicPr>
        <p:blipFill rotWithShape="1">
          <a:blip r:embed="rId2" cstate="print">
            <a:duotone>
              <a:schemeClr val="bg2">
                <a:shade val="45000"/>
                <a:satMod val="135000"/>
              </a:schemeClr>
              <a:prstClr val="white"/>
            </a:duotone>
            <a:extLst>
              <a:ext uri="{BEBA8EAE-BF5A-486C-A8C5-ECC9F3942E4B}">
                <a14:imgProps xmlns:mc="http://schemas.openxmlformats.org/markup-compatibility/2006" xmlns:mv="urn:schemas-microsoft-com:mac:vml" xmlns:a14="http://schemas.microsoft.com/office/drawing/2010/main" xmlns="">
                  <a14:imgLayer r:embed="rId3">
                    <a14:imgEffect>
                      <a14:brightnessContrast bright="5000"/>
                    </a14:imgEffect>
                  </a14:imgLayer>
                </a14:imgProps>
              </a:ext>
              <a:ext uri="{28A0092B-C50C-407E-A947-70E740481C1C}">
                <a14:useLocalDpi xmlns:mc="http://schemas.openxmlformats.org/markup-compatibility/2006" xmlns:mv="urn:schemas-microsoft-com:mac:vml" xmlns:a14="http://schemas.microsoft.com/office/drawing/2010/main" xmlns="" val="0"/>
              </a:ext>
            </a:extLst>
          </a:blip>
          <a:srcRect t="52250" r="9965" b="21069"/>
          <a:stretch/>
        </p:blipFill>
        <p:spPr>
          <a:xfrm>
            <a:off x="-1" y="4953000"/>
            <a:ext cx="12188825" cy="190500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4049196084"/>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6/16/2016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3572585351"/>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Subtitle, and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6/16/2016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25406712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a:prstGeom prst="rect">
            <a:avLst/>
          </a:prstGeom>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3907296581"/>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2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F5F5F">
                    <a:lumMod val="60000"/>
                    <a:lumOff val="40000"/>
                  </a:srgbClr>
                </a:solidFill>
              </a:rPr>
              <a:pPr/>
              <a:t>6/16/2016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Confidential – Oracle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9" name="Text Placeholder 12"/>
          <p:cNvSpPr>
            <a:spLocks noGrp="1"/>
          </p:cNvSpPr>
          <p:nvPr>
            <p:ph type="body" sz="quarter" idx="14" hasCustomPrompt="1"/>
          </p:nvPr>
        </p:nvSpPr>
        <p:spPr>
          <a:xfrm>
            <a:off x="531814" y="895622"/>
            <a:ext cx="10330522" cy="343299"/>
          </a:xfrm>
          <a:prstGeom prst="rect">
            <a:avLst/>
          </a:prstGeo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a:prstGeom prst="rect">
            <a:avLst/>
          </a:prstGeo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2021185469"/>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solidFill>
                  <a:srgbClr val="FFFFFF"/>
                </a:solidFill>
              </a:rPr>
              <a:pPr/>
              <a:t>6/16/2016</a:t>
            </a:fld>
            <a:endParaRPr lang="en-US" dirty="0">
              <a:solidFill>
                <a:srgbClr val="FFFFFF"/>
              </a:solidFill>
            </a:endParaRPr>
          </a:p>
        </p:txBody>
      </p:sp>
      <p:sp>
        <p:nvSpPr>
          <p:cNvPr id="12" name="Title 1"/>
          <p:cNvSpPr>
            <a:spLocks noGrp="1"/>
          </p:cNvSpPr>
          <p:nvPr>
            <p:ph type="ctrTitle"/>
          </p:nvPr>
        </p:nvSpPr>
        <p:spPr>
          <a:xfrm>
            <a:off x="530352" y="2360815"/>
            <a:ext cx="11125199" cy="1322816"/>
          </a:xfrm>
          <a:prstGeom prst="rect">
            <a:avLst/>
          </a:prstGeom>
        </p:spPr>
        <p:txBody>
          <a:bodyPr/>
          <a:lstStyle>
            <a:lvl1pPr>
              <a:lnSpc>
                <a:spcPct val="80000"/>
              </a:lnSpc>
              <a:defRPr sz="4800">
                <a:solidFill>
                  <a:schemeClr val="bg1"/>
                </a:solidFill>
              </a:defRPr>
            </a:lvl1pPr>
          </a:lstStyle>
          <a:p>
            <a:r>
              <a:rPr lang="en-US" dirty="0" smtClean="0"/>
              <a:t>Click to edit Master title style</a:t>
            </a:r>
            <a:endParaRPr dirty="0"/>
          </a:p>
        </p:txBody>
      </p:sp>
      <p:sp>
        <p:nvSpPr>
          <p:cNvPr id="14" name="Subtitle 2"/>
          <p:cNvSpPr>
            <a:spLocks noGrp="1"/>
          </p:cNvSpPr>
          <p:nvPr>
            <p:ph type="subTitle" idx="1"/>
          </p:nvPr>
        </p:nvSpPr>
        <p:spPr>
          <a:xfrm>
            <a:off x="530302" y="3759831"/>
            <a:ext cx="11126648" cy="914400"/>
          </a:xfrm>
          <a:prstGeom prst="rect">
            <a:avLst/>
          </a:prstGeo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5" name="Text Placeholder 12"/>
          <p:cNvSpPr>
            <a:spLocks noGrp="1"/>
          </p:cNvSpPr>
          <p:nvPr>
            <p:ph type="body" sz="quarter" idx="13" hasCustomPrompt="1"/>
          </p:nvPr>
        </p:nvSpPr>
        <p:spPr>
          <a:xfrm>
            <a:off x="530352" y="4903283"/>
            <a:ext cx="11125199" cy="1229494"/>
          </a:xfrm>
          <a:prstGeom prst="rect">
            <a:avLst/>
          </a:prstGeo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mc="http://schemas.openxmlformats.org/markup-compatibility/2006" xmlns:mv="urn:schemas-microsoft-com:mac:vml" xmlns:p14="http://schemas.microsoft.com/office/powerpoint/2010/main" xmlns="" val="155377092"/>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ubtitle, and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6/16/2016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497781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6/16/2016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831829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Section Header without Picture">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6/16/2016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5412429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2_Section Header without Picture">
    <p:bg>
      <p:bgPr>
        <a:gradFill>
          <a:gsLst>
            <a:gs pos="0">
              <a:srgbClr val="009FB5"/>
            </a:gs>
            <a:gs pos="100000">
              <a:srgbClr val="0087A0"/>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pPr/>
              <a:t>6/16/2016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13459100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11563823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Quote with Picture">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42210832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Quote with Picture">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25910761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2884346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Pictur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0352" y="2360815"/>
            <a:ext cx="11125199" cy="1322816"/>
          </a:xfrm>
        </p:spPr>
        <p:txBody>
          <a:bodyPr/>
          <a:lstStyle>
            <a:lvl1pPr>
              <a:lnSpc>
                <a:spcPct val="80000"/>
              </a:lnSpc>
              <a:defRPr sz="4800">
                <a:solidFill>
                  <a:schemeClr val="bg1"/>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530302" y="3759831"/>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0352" y="4903283"/>
            <a:ext cx="11125199" cy="1229494"/>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pPr/>
              <a:t>6/16/2016</a:t>
            </a:fld>
            <a:endParaRPr lang="en-US" dirty="0"/>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t>Confidential – Oracle Internal/Restricted/Highly Restricted</a:t>
            </a:r>
            <a:endParaRPr lang="en-US" dirty="0"/>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5" name="Picture 14"/>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1812" y="440358"/>
            <a:ext cx="4123315" cy="622183"/>
          </a:xfrm>
          <a:prstGeom prst="rect">
            <a:avLst/>
          </a:prstGeom>
        </p:spPr>
      </p:pic>
    </p:spTree>
    <p:extLst>
      <p:ext uri="{BB962C8B-B14F-4D97-AF65-F5344CB8AC3E}">
        <p14:creationId xmlns="" xmlns:p14="http://schemas.microsoft.com/office/powerpoint/2010/main" val="41418276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wo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DD23F527-3A46-1444-AC47-E74332FAE46E}"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Title 7"/>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40916125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Two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DD23F527-3A46-1444-AC47-E74332FAE46E}"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Title 7"/>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802239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7461779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hree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35705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E1F5459C-11CD-4246-BAA2-A0CD8B7930CF}"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3"/>
          <p:cNvSpPr>
            <a:spLocks noGrp="1"/>
          </p:cNvSpPr>
          <p:nvPr>
            <p:ph sz="half" idx="13"/>
          </p:nvPr>
        </p:nvSpPr>
        <p:spPr>
          <a:xfrm>
            <a:off x="818229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42326810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hree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35705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E1F5459C-11CD-4246-BAA2-A0CD8B7930CF}"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3"/>
          <p:cNvSpPr>
            <a:spLocks noGrp="1"/>
          </p:cNvSpPr>
          <p:nvPr>
            <p:ph sz="half" idx="13"/>
          </p:nvPr>
        </p:nvSpPr>
        <p:spPr>
          <a:xfrm>
            <a:off x="818229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19350816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15241320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Four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DB793641-39FE-9941-B493-4C6CA22258AD}"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2"/>
          <p:cNvSpPr>
            <a:spLocks noGrp="1"/>
          </p:cNvSpPr>
          <p:nvPr>
            <p:ph sz="half" idx="13"/>
          </p:nvPr>
        </p:nvSpPr>
        <p:spPr>
          <a:xfrm>
            <a:off x="531813" y="3810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Content Placeholder 3"/>
          <p:cNvSpPr>
            <a:spLocks noGrp="1"/>
          </p:cNvSpPr>
          <p:nvPr>
            <p:ph sz="half" idx="14"/>
          </p:nvPr>
        </p:nvSpPr>
        <p:spPr>
          <a:xfrm>
            <a:off x="6246814" y="3810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35588060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Four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DB793641-39FE-9941-B493-4C6CA22258AD}"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2"/>
          <p:cNvSpPr>
            <a:spLocks noGrp="1"/>
          </p:cNvSpPr>
          <p:nvPr>
            <p:ph sz="half" idx="13"/>
          </p:nvPr>
        </p:nvSpPr>
        <p:spPr>
          <a:xfrm>
            <a:off x="531813" y="3810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Content Placeholder 3"/>
          <p:cNvSpPr>
            <a:spLocks noGrp="1"/>
          </p:cNvSpPr>
          <p:nvPr>
            <p:ph sz="half" idx="14"/>
          </p:nvPr>
        </p:nvSpPr>
        <p:spPr>
          <a:xfrm>
            <a:off x="6246814" y="3810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3951191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pPr/>
              <a:t>6/16/2016</a:t>
            </a:fld>
            <a:endParaRPr lang="en-US" dirty="0"/>
          </a:p>
        </p:txBody>
      </p:sp>
      <p:sp>
        <p:nvSpPr>
          <p:cNvPr id="8" name="Footer Placeholder 7"/>
          <p:cNvSpPr>
            <a:spLocks noGrp="1"/>
          </p:cNvSpPr>
          <p:nvPr>
            <p:ph type="ftr" sz="quarter" idx="11"/>
          </p:nvPr>
        </p:nvSpPr>
        <p:spPr/>
        <p:txBody>
          <a:bodyPr/>
          <a:lstStyle/>
          <a:p>
            <a:r>
              <a:rPr lang="en-US" smtClean="0"/>
              <a:t>Confidential – Oracle Internal/Restricted/Highly Restricted</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27862443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mparison">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Date Placeholder 6"/>
          <p:cNvSpPr>
            <a:spLocks noGrp="1"/>
          </p:cNvSpPr>
          <p:nvPr>
            <p:ph type="dt" sz="half" idx="10"/>
          </p:nvPr>
        </p:nvSpPr>
        <p:spPr/>
        <p:txBody>
          <a:bodyPr/>
          <a:lstStyle/>
          <a:p>
            <a:fld id="{3CFFFFBC-830B-BE48-A60F-3A3B7341FF90}" type="datetime1">
              <a:rPr lang="en-US" smtClean="0"/>
              <a:pPr/>
              <a:t>6/16/2016</a:t>
            </a:fld>
            <a:endParaRPr lang="en-US" dirty="0"/>
          </a:p>
        </p:txBody>
      </p:sp>
      <p:sp>
        <p:nvSpPr>
          <p:cNvPr id="8" name="Footer Placeholder 7"/>
          <p:cNvSpPr>
            <a:spLocks noGrp="1"/>
          </p:cNvSpPr>
          <p:nvPr>
            <p:ph type="ftr" sz="quarter" idx="11"/>
          </p:nvPr>
        </p:nvSpPr>
        <p:spPr/>
        <p:txBody>
          <a:bodyPr/>
          <a:lstStyle/>
          <a:p>
            <a:r>
              <a:rPr lang="en-US" smtClean="0"/>
              <a:t>Confidential – Oracle Internal/Restricted/Highly Restricted</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16860580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chemeClr val="bg1"/>
                </a:solidFill>
              </a:defRPr>
            </a:lvl1pPr>
          </a:lstStyle>
          <a:p>
            <a:fld id="{4D813C46-5AAA-0045-A784-1D6C400A7C04}" type="datetime1">
              <a:rPr lang="en-US" smtClean="0"/>
              <a:pPr/>
              <a:t>6/16/2016</a:t>
            </a:fld>
            <a:endParaRPr lang="en-US" dirty="0"/>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smtClean="0"/>
              <a:t>Confidential – Oracle Internal/Restricted/Highly Restricted</a:t>
            </a:r>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0" name="Picture 9"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4899730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Comparison">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Date Placeholder 6"/>
          <p:cNvSpPr>
            <a:spLocks noGrp="1"/>
          </p:cNvSpPr>
          <p:nvPr>
            <p:ph type="dt" sz="half" idx="10"/>
          </p:nvPr>
        </p:nvSpPr>
        <p:spPr/>
        <p:txBody>
          <a:bodyPr/>
          <a:lstStyle/>
          <a:p>
            <a:fld id="{3CFFFFBC-830B-BE48-A60F-3A3B7341FF90}" type="datetime1">
              <a:rPr lang="en-US" smtClean="0"/>
              <a:pPr/>
              <a:t>6/16/2016</a:t>
            </a:fld>
            <a:endParaRPr lang="en-US" dirty="0"/>
          </a:p>
        </p:txBody>
      </p:sp>
      <p:sp>
        <p:nvSpPr>
          <p:cNvPr id="8" name="Footer Placeholder 7"/>
          <p:cNvSpPr>
            <a:spLocks noGrp="1"/>
          </p:cNvSpPr>
          <p:nvPr>
            <p:ph type="ftr" sz="quarter" idx="11"/>
          </p:nvPr>
        </p:nvSpPr>
        <p:spPr/>
        <p:txBody>
          <a:bodyPr/>
          <a:lstStyle/>
          <a:p>
            <a:r>
              <a:rPr lang="en-US" smtClean="0"/>
              <a:t>Confidential – Oracle Internal/Restricted/Highly Restricted</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a:t>
            </a:fld>
            <a:endParaRPr lang="en-US" dirty="0"/>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4209356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6/16/2016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 xmlns:p14="http://schemas.microsoft.com/office/powerpoint/2010/main" val="13461646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6/16/2016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0219194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6/16/2016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42928412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6/16/2016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7"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Title 6"/>
          <p:cNvSpPr>
            <a:spLocks noGrp="1"/>
          </p:cNvSpPr>
          <p:nvPr>
            <p:ph type="title"/>
          </p:nvPr>
        </p:nvSpPr>
        <p:spPr>
          <a:xfrm>
            <a:off x="531812" y="406400"/>
            <a:ext cx="11125200" cy="889000"/>
          </a:xfrm>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1003551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6/16/2016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9744646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6/16/2016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7" name="Rectangle 6"/>
          <p:cNvSpPr>
            <a:spLocks noChangeAspect="1"/>
          </p:cNvSpPr>
          <p:nvPr userDrawn="1"/>
        </p:nvSpPr>
        <p:spPr>
          <a:xfrm>
            <a:off x="-1" y="0"/>
            <a:ext cx="12188825" cy="68580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 xmlns:p14="http://schemas.microsoft.com/office/powerpoint/2010/main" val="30794902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8_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6/16/2016</a:t>
            </a:fld>
            <a:endParaRPr lang="en-US"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tx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lang="en-US" sz="3600" kern="1200" dirty="0">
                <a:solidFill>
                  <a:schemeClr val="tx1"/>
                </a:solidFill>
                <a:latin typeface="+mj-lt"/>
                <a:ea typeface="+mj-ea"/>
                <a:cs typeface="+mj-cs"/>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7004311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6/16/2016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36444187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Blank">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6/16/2016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15270277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530352" y="2360815"/>
            <a:ext cx="11125199" cy="1322816"/>
          </a:xfrm>
        </p:spPr>
        <p:txBody>
          <a:bodyPr/>
          <a:lstStyle>
            <a:lvl1pPr>
              <a:lnSpc>
                <a:spcPct val="80000"/>
              </a:lnSpc>
              <a:defRPr sz="4800">
                <a:solidFill>
                  <a:schemeClr val="bg1"/>
                </a:solidFill>
              </a:defRPr>
            </a:lvl1pPr>
          </a:lstStyle>
          <a:p>
            <a:r>
              <a:rPr lang="en-US" dirty="0" smtClean="0"/>
              <a:t>Click to edit Master title style</a:t>
            </a:r>
            <a:endParaRPr dirty="0"/>
          </a:p>
        </p:txBody>
      </p:sp>
      <p:sp>
        <p:nvSpPr>
          <p:cNvPr id="14" name="Subtitle 2"/>
          <p:cNvSpPr>
            <a:spLocks noGrp="1"/>
          </p:cNvSpPr>
          <p:nvPr>
            <p:ph type="subTitle" idx="1"/>
          </p:nvPr>
        </p:nvSpPr>
        <p:spPr>
          <a:xfrm>
            <a:off x="530302" y="3759831"/>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5" name="Text Placeholder 12"/>
          <p:cNvSpPr>
            <a:spLocks noGrp="1"/>
          </p:cNvSpPr>
          <p:nvPr>
            <p:ph type="body" sz="quarter" idx="13" hasCustomPrompt="1"/>
          </p:nvPr>
        </p:nvSpPr>
        <p:spPr>
          <a:xfrm>
            <a:off x="530352" y="4903283"/>
            <a:ext cx="11125199" cy="1229494"/>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 xmlns:p14="http://schemas.microsoft.com/office/powerpoint/2010/main" val="1553770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_Blank">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pPr/>
              <a:t>6/16/2016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23209289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417225220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13208434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8331852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429135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DA38B655-5B37-774F-952B-2EF42A453626}"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18627624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 xmlns:p14="http://schemas.microsoft.com/office/powerpoint/2010/main" val="17513515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3" name="Picture 12"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Tree>
    <p:extLst>
      <p:ext uri="{BB962C8B-B14F-4D97-AF65-F5344CB8AC3E}">
        <p14:creationId xmlns="" xmlns:p14="http://schemas.microsoft.com/office/powerpoint/2010/main" val="21887557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Android Smartphone and Tablet: Horizontal">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3" name="Picture 12"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Tree>
    <p:extLst>
      <p:ext uri="{BB962C8B-B14F-4D97-AF65-F5344CB8AC3E}">
        <p14:creationId xmlns="" xmlns:p14="http://schemas.microsoft.com/office/powerpoint/2010/main" val="40867512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Android Smartphone and Tablet: Horizontal">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8B482C15-144D-5047-A5F1-7D99D84BBFB0}"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3" name="Picture 12"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Tree>
    <p:extLst>
      <p:ext uri="{BB962C8B-B14F-4D97-AF65-F5344CB8AC3E}">
        <p14:creationId xmlns="" xmlns:p14="http://schemas.microsoft.com/office/powerpoint/2010/main" val="305951570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3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pPr/>
              <a:t>6/16/2016</a:t>
            </a:fld>
            <a:endParaRPr lang="en-US" dirty="0"/>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t>Confidential – Oracle Internal/Restricted/Highly Restricted</a:t>
            </a:r>
            <a:endParaRPr lang="en-US" dirty="0"/>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9063070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Tree>
    <p:extLst>
      <p:ext uri="{BB962C8B-B14F-4D97-AF65-F5344CB8AC3E}">
        <p14:creationId xmlns="" xmlns:p14="http://schemas.microsoft.com/office/powerpoint/2010/main" val="240793991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Android Smartphone and Tablet: Vertical">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solidFill>
                  <a:schemeClr val="bg1"/>
                </a:solidFill>
              </a:defRPr>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Tree>
    <p:extLst>
      <p:ext uri="{BB962C8B-B14F-4D97-AF65-F5344CB8AC3E}">
        <p14:creationId xmlns="" xmlns:p14="http://schemas.microsoft.com/office/powerpoint/2010/main" val="39369717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Android Smartphone and Tablet: Vertical">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solidFill>
                  <a:schemeClr val="bg1"/>
                </a:solidFill>
              </a:defRPr>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pPr/>
              <a:t>6/16/2016</a:t>
            </a:fld>
            <a:endParaRPr lang="en-US" dirty="0"/>
          </a:p>
        </p:txBody>
      </p:sp>
      <p:sp>
        <p:nvSpPr>
          <p:cNvPr id="6" name="Footer Placeholder 5"/>
          <p:cNvSpPr>
            <a:spLocks noGrp="1"/>
          </p:cNvSpPr>
          <p:nvPr>
            <p:ph type="ftr" sz="quarter" idx="11"/>
          </p:nvPr>
        </p:nvSpPr>
        <p:spPr/>
        <p:txBody>
          <a:body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Tree>
    <p:extLst>
      <p:ext uri="{BB962C8B-B14F-4D97-AF65-F5344CB8AC3E}">
        <p14:creationId xmlns="" xmlns:p14="http://schemas.microsoft.com/office/powerpoint/2010/main" val="32187043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6/16/2016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193905094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Safe Harbor Fro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pPr/>
              <a:t>6/16/2016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
        <p:nvSpPr>
          <p:cNvPr id="5" name="TextBox 4"/>
          <p:cNvSpPr txBox="1"/>
          <p:nvPr/>
        </p:nvSpPr>
        <p:spPr>
          <a:xfrm>
            <a:off x="532472" y="1371600"/>
            <a:ext cx="11125200" cy="889000"/>
          </a:xfrm>
          <a:prstGeom prst="rect">
            <a:avLst/>
          </a:prstGeom>
          <a:noFill/>
        </p:spPr>
        <p:txBody>
          <a:bodyPr wrap="none" lIns="0" tIns="0" rIns="0" bIns="0" rtlCol="0" anchor="b">
            <a:noAutofit/>
          </a:bodyPr>
          <a:lstStyle/>
          <a:p>
            <a:pPr>
              <a:lnSpc>
                <a:spcPct val="90000"/>
              </a:lnSpc>
            </a:pPr>
            <a:r>
              <a:rPr sz="3200" dirty="0">
                <a:solidFill>
                  <a:schemeClr val="bg1"/>
                </a:solidFill>
                <a:latin typeface="+mj-lt"/>
              </a:rPr>
              <a:t>Safe Harbor</a:t>
            </a:r>
            <a:r>
              <a:rPr sz="3200" baseline="0" dirty="0">
                <a:solidFill>
                  <a:schemeClr val="bg1"/>
                </a:solidFill>
                <a:latin typeface="+mj-lt"/>
              </a:rPr>
              <a:t> Statement</a:t>
            </a:r>
            <a:endParaRPr sz="3200" dirty="0">
              <a:solidFill>
                <a:schemeClr val="bg1"/>
              </a:solidFill>
              <a:latin typeface="+mj-lt"/>
            </a:endParaRPr>
          </a:p>
        </p:txBody>
      </p:sp>
      <p:sp>
        <p:nvSpPr>
          <p:cNvPr id="6" name="TextBox 5"/>
          <p:cNvSpPr txBox="1"/>
          <p:nvPr/>
        </p:nvSpPr>
        <p:spPr>
          <a:xfrm>
            <a:off x="532472" y="2514600"/>
            <a:ext cx="11125200" cy="2286000"/>
          </a:xfrm>
          <a:prstGeom prst="rect">
            <a:avLst/>
          </a:prstGeom>
          <a:noFill/>
        </p:spPr>
        <p:txBody>
          <a:bodyPr wrap="square" lIns="0" tIns="0" rIns="0" bIns="0" rtlCol="0" anchor="t">
            <a:noAutofit/>
          </a:bodyPr>
          <a:lstStyle/>
          <a:p>
            <a:pPr>
              <a:lnSpc>
                <a:spcPct val="90000"/>
              </a:lnSpc>
            </a:pPr>
            <a:r>
              <a:rPr sz="2400" dirty="0">
                <a:solidFill>
                  <a:schemeClr val="bg1"/>
                </a:solidFill>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40567203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6/16/2016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35978653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1_Safe Harbor Back">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pPr/>
              <a:t>6/16/2016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chemeClr val="bg1"/>
                </a:solidFill>
                <a:latin typeface="+mj-lt"/>
              </a:rPr>
              <a:t>Safe Harbor</a:t>
            </a:r>
            <a:r>
              <a:rPr sz="3200" baseline="0" dirty="0">
                <a:solidFill>
                  <a:schemeClr val="bg1"/>
                </a:solidFill>
                <a:latin typeface="+mj-lt"/>
              </a:rPr>
              <a:t> Statement</a:t>
            </a:r>
            <a:endParaRPr sz="3200" dirty="0">
              <a:solidFill>
                <a:schemeClr val="bg1"/>
              </a:solidFill>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chemeClr val="bg1"/>
                </a:solidFill>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26867049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Positioning Stateme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BD323E-1AA8-9945-A9F0-CB54A017EE50}" type="datetime1">
              <a:rPr lang="en-US" smtClean="0"/>
              <a:pPr/>
              <a:t>6/16/2016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pic>
        <p:nvPicPr>
          <p:cNvPr id="7" name="Picture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spTree>
    <p:extLst>
      <p:ext uri="{BB962C8B-B14F-4D97-AF65-F5344CB8AC3E}">
        <p14:creationId xmlns="" xmlns:p14="http://schemas.microsoft.com/office/powerpoint/2010/main" val="85164701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1_Positioning Statement">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BD323E-1AA8-9945-A9F0-CB54A017EE50}" type="datetime1">
              <a:rPr lang="en-US" smtClean="0"/>
              <a:pPr/>
              <a:t>6/16/2016</a:t>
            </a:fld>
            <a:endParaRPr lang="en-US" dirty="0"/>
          </a:p>
        </p:txBody>
      </p:sp>
      <p:sp>
        <p:nvSpPr>
          <p:cNvPr id="3" name="Footer Placeholder 2"/>
          <p:cNvSpPr>
            <a:spLocks noGrp="1"/>
          </p:cNvSpPr>
          <p:nvPr>
            <p:ph type="ftr" sz="quarter" idx="11"/>
          </p:nvPr>
        </p:nvSpPr>
        <p:spPr/>
        <p:txBody>
          <a:bodyPr/>
          <a:lstStyle/>
          <a:p>
            <a:r>
              <a:rPr lang="en-US" smtClean="0"/>
              <a:t>Confidential – Oracle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spTree>
    <p:extLst>
      <p:ext uri="{BB962C8B-B14F-4D97-AF65-F5344CB8AC3E}">
        <p14:creationId xmlns="" xmlns:p14="http://schemas.microsoft.com/office/powerpoint/2010/main" val="2638560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pic>
        <p:nvPicPr>
          <p:cNvPr id="10" name="Picture 9"/>
          <p:cNvPicPr>
            <a:picLocks noChangeAspect="1"/>
          </p:cNvPicPr>
          <p:nvPr userDrawn="1"/>
        </p:nvPicPr>
        <p:blipFill>
          <a:blip r:embed="rId3" cstate="screen">
            <a:extLst>
              <a:ext uri="{28A0092B-C50C-407E-A947-70E740481C1C}">
                <a14:useLocalDpi xmlns="" xmlns:a14="http://schemas.microsoft.com/office/drawing/2010/main" val="0"/>
              </a:ext>
            </a:extLst>
          </a:blip>
          <a:stretch>
            <a:fillRect/>
          </a:stretch>
        </p:blipFill>
        <p:spPr bwMode="black">
          <a:xfrm>
            <a:off x="3822128" y="2843826"/>
            <a:ext cx="4544568" cy="569547"/>
          </a:xfrm>
          <a:prstGeom prst="rect">
            <a:avLst/>
          </a:prstGeom>
        </p:spPr>
      </p:pic>
    </p:spTree>
    <p:extLst>
      <p:ext uri="{BB962C8B-B14F-4D97-AF65-F5344CB8AC3E}">
        <p14:creationId xmlns="" xmlns:p14="http://schemas.microsoft.com/office/powerpoint/2010/main" val="18318644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chemeClr val="bg1"/>
                </a:solidFill>
              </a:defRPr>
            </a:lvl1pPr>
          </a:lstStyle>
          <a:p>
            <a:fld id="{4D813C46-5AAA-0045-A784-1D6C400A7C04}" type="datetime1">
              <a:rPr lang="en-US" smtClean="0"/>
              <a:pPr/>
              <a:t>6/16/2016</a:t>
            </a:fld>
            <a:endParaRPr lang="en-US" dirty="0"/>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smtClean="0"/>
              <a:t>Confidential – Oracle Internal/Restricted/Highly Restricted</a:t>
            </a:r>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0" name="Picture 9"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bg1"/>
                </a:solidFill>
              </a:rPr>
              <a:t>Copyright © </a:t>
            </a:r>
            <a:r>
              <a:rPr lang="en-US" sz="850" dirty="0" smtClean="0">
                <a:solidFill>
                  <a:schemeClr val="bg1"/>
                </a:solidFill>
              </a:rPr>
              <a:t>2016,</a:t>
            </a:r>
            <a:r>
              <a:rPr sz="850" dirty="0" smtClean="0">
                <a:solidFill>
                  <a:schemeClr val="bg1"/>
                </a:solidFill>
              </a:rPr>
              <a:t> </a:t>
            </a:r>
            <a:r>
              <a:rPr sz="850" dirty="0">
                <a:solidFill>
                  <a:schemeClr val="bg1"/>
                </a:solidFill>
              </a:rPr>
              <a:t>Oracle and/or its affiliates. All rights reserved.  </a:t>
            </a:r>
            <a:r>
              <a:rPr sz="850" dirty="0" smtClean="0">
                <a:solidFill>
                  <a:schemeClr val="bg1"/>
                </a:solidFill>
              </a:rPr>
              <a:t>|</a:t>
            </a:r>
            <a:endParaRPr sz="850" dirty="0">
              <a:solidFill>
                <a:schemeClr val="bg1"/>
              </a:solidFill>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37279446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pPr/>
              <a:t>6/16/2016</a:t>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33376993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6/16/2016</a:t>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Title 6"/>
          <p:cNvSpPr>
            <a:spLocks noGrp="1"/>
          </p:cNvSpPr>
          <p:nvPr>
            <p:ph type="title"/>
          </p:nvPr>
        </p:nvSpPr>
        <p:spPr>
          <a:xfrm>
            <a:off x="531812" y="406400"/>
            <a:ext cx="11125200" cy="889000"/>
          </a:xfrm>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19357938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6/16/2016</a:t>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18479428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6/16/2016</a:t>
            </a:fld>
            <a:endParaRPr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9"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3699772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3"/>
          <p:cNvSpPr>
            <a:spLocks noGrp="1"/>
          </p:cNvSpPr>
          <p:nvPr>
            <p:ph type="ftr" sz="quarter" idx="11"/>
          </p:nvPr>
        </p:nvSpPr>
        <p:spPr>
          <a:xfrm>
            <a:off x="3413145" y="6527796"/>
            <a:ext cx="5362538" cy="365125"/>
          </a:xfrm>
        </p:spPr>
        <p:txBody>
          <a:bodyPr/>
          <a:lstStyle/>
          <a:p>
            <a:r>
              <a:rPr lang="en-US" dirty="0" smtClean="0">
                <a:solidFill>
                  <a:srgbClr val="5F5F5F">
                    <a:lumMod val="50000"/>
                    <a:lumOff val="50000"/>
                  </a:srgbClr>
                </a:solidFill>
              </a:rPr>
              <a:t>Copyright @ 2016 Oracle and/or it’s affiliates. All right reserved | Confidential</a:t>
            </a:r>
          </a:p>
        </p:txBody>
      </p:sp>
      <p:sp>
        <p:nvSpPr>
          <p:cNvPr id="11" name="Slide Number Placeholder 4"/>
          <p:cNvSpPr>
            <a:spLocks noGrp="1"/>
          </p:cNvSpPr>
          <p:nvPr>
            <p:ph type="sldNum" sz="quarter" idx="12"/>
          </p:nvPr>
        </p:nvSpPr>
        <p:spPr>
          <a:xfrm>
            <a:off x="8608357" y="6527796"/>
            <a:ext cx="2742486" cy="365125"/>
          </a:xfrm>
        </p:spPr>
        <p:txBody>
          <a:bodyPr/>
          <a:lstStyle/>
          <a:p>
            <a:fld id="{CB782522-6842-4C3F-B1BF-2E6D1DEB6B97}" type="slidenum">
              <a:rPr lang="en-US" smtClean="0">
                <a:solidFill>
                  <a:srgbClr val="5F5F5F">
                    <a:lumMod val="50000"/>
                  </a:srgbClr>
                </a:solidFill>
              </a:rPr>
              <a:pPr/>
              <a:t>‹#›</a:t>
            </a:fld>
            <a:endParaRPr lang="en-US">
              <a:solidFill>
                <a:srgbClr val="5F5F5F">
                  <a:lumMod val="50000"/>
                </a:srgbClr>
              </a:solidFill>
            </a:endParaRPr>
          </a:p>
        </p:txBody>
      </p:sp>
    </p:spTree>
    <p:extLst>
      <p:ext uri="{BB962C8B-B14F-4D97-AF65-F5344CB8AC3E}">
        <p14:creationId xmlns="" xmlns:p14="http://schemas.microsoft.com/office/powerpoint/2010/main" val="2195543588"/>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3413145" y="6527796"/>
            <a:ext cx="5362538" cy="365125"/>
          </a:xfrm>
        </p:spPr>
        <p:txBody>
          <a:bodyPr/>
          <a:lstStyle>
            <a:lvl1pPr>
              <a:defRPr>
                <a:solidFill>
                  <a:schemeClr val="tx1"/>
                </a:solidFill>
              </a:defRPr>
            </a:lvl1pPr>
          </a:lstStyle>
          <a:p>
            <a:r>
              <a:rPr lang="en-US" dirty="0" smtClean="0">
                <a:solidFill>
                  <a:srgbClr val="5F5F5F"/>
                </a:solidFill>
              </a:rPr>
              <a:t>Copyright @ 2016 Oracle and/or it’s affiliates. All right reserved | Confidential</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CB782522-6842-4C3F-B1BF-2E6D1DEB6B97}" type="slidenum">
              <a:rPr lang="en-US" smtClean="0">
                <a:solidFill>
                  <a:srgbClr val="5F5F5F"/>
                </a:solidFill>
              </a:rPr>
              <a:pPr/>
              <a:t>‹#›</a:t>
            </a:fld>
            <a:endParaRPr lang="en-US" dirty="0">
              <a:solidFill>
                <a:srgbClr val="5F5F5F"/>
              </a:solidFill>
            </a:endParaRPr>
          </a:p>
        </p:txBody>
      </p:sp>
      <p:pic>
        <p:nvPicPr>
          <p:cNvPr id="8" name="Picture 7" descr="login-logo.png"/>
          <p:cNvPicPr>
            <a:picLocks noChangeAspect="1"/>
          </p:cNvPicPr>
          <p:nvPr userDrawn="1"/>
        </p:nvPicPr>
        <p:blipFill>
          <a:blip r:embed="rId3" cstate="print"/>
          <a:stretch>
            <a:fillRect/>
          </a:stretch>
        </p:blipFill>
        <p:spPr>
          <a:xfrm>
            <a:off x="11304210" y="121295"/>
            <a:ext cx="786082" cy="786287"/>
          </a:xfrm>
          <a:prstGeom prst="rect">
            <a:avLst/>
          </a:prstGeom>
        </p:spPr>
      </p:pic>
    </p:spTree>
    <p:extLst>
      <p:ext uri="{BB962C8B-B14F-4D97-AF65-F5344CB8AC3E}">
        <p14:creationId xmlns="" xmlns:p14="http://schemas.microsoft.com/office/powerpoint/2010/main" val="264503635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88825" cy="6858000"/>
          </a:xfrm>
          <a:prstGeom prst="rect">
            <a:avLst/>
          </a:prstGeom>
        </p:spPr>
      </p:pic>
      <p:sp>
        <p:nvSpPr>
          <p:cNvPr id="5" name="Rectangle 4"/>
          <p:cNvSpPr/>
          <p:nvPr userDrawn="1"/>
        </p:nvSpPr>
        <p:spPr>
          <a:xfrm>
            <a:off x="2" y="8"/>
            <a:ext cx="2574088" cy="68579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a:endParaRPr lang="en-US" sz="1900">
              <a:solidFill>
                <a:srgbClr val="FFFFFF"/>
              </a:solidFill>
            </a:endParaRPr>
          </a:p>
        </p:txBody>
      </p:sp>
      <p:sp>
        <p:nvSpPr>
          <p:cNvPr id="3" name="Footer Placeholder 2"/>
          <p:cNvSpPr>
            <a:spLocks noGrp="1"/>
          </p:cNvSpPr>
          <p:nvPr>
            <p:ph type="ftr" sz="quarter" idx="11"/>
          </p:nvPr>
        </p:nvSpPr>
        <p:spPr>
          <a:xfrm>
            <a:off x="5558718" y="6527796"/>
            <a:ext cx="5362538" cy="365125"/>
          </a:xfrm>
        </p:spPr>
        <p:txBody>
          <a:bodyPr/>
          <a:lstStyle>
            <a:lvl1pPr>
              <a:defRPr>
                <a:solidFill>
                  <a:schemeClr val="tx1"/>
                </a:solidFill>
              </a:defRPr>
            </a:lvl1pPr>
          </a:lstStyle>
          <a:p>
            <a:r>
              <a:rPr lang="en-US" dirty="0" smtClean="0">
                <a:solidFill>
                  <a:srgbClr val="5F5F5F"/>
                </a:solidFill>
              </a:rPr>
              <a:t>Copyright @ 2016 Oracle and/or it’s affiliates. All right reserved | Confidential</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CB782522-6842-4C3F-B1BF-2E6D1DEB6B97}" type="slidenum">
              <a:rPr lang="en-US" smtClean="0">
                <a:solidFill>
                  <a:srgbClr val="5F5F5F"/>
                </a:solidFill>
              </a:rPr>
              <a:pPr/>
              <a:t>‹#›</a:t>
            </a:fld>
            <a:endParaRPr lang="en-US" dirty="0">
              <a:solidFill>
                <a:srgbClr val="5F5F5F"/>
              </a:solidFill>
            </a:endParaRPr>
          </a:p>
        </p:txBody>
      </p:sp>
      <p:pic>
        <p:nvPicPr>
          <p:cNvPr id="6" name="Picture 5"/>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40188" y="6362852"/>
            <a:ext cx="1579008" cy="495149"/>
          </a:xfrm>
          <a:prstGeom prst="rect">
            <a:avLst/>
          </a:prstGeom>
        </p:spPr>
      </p:pic>
      <p:pic>
        <p:nvPicPr>
          <p:cNvPr id="9" name="Picture 8" descr="login-logo.png"/>
          <p:cNvPicPr>
            <a:picLocks noChangeAspect="1"/>
          </p:cNvPicPr>
          <p:nvPr userDrawn="1"/>
        </p:nvPicPr>
        <p:blipFill>
          <a:blip r:embed="rId4" cstate="print"/>
          <a:stretch>
            <a:fillRect/>
          </a:stretch>
        </p:blipFill>
        <p:spPr>
          <a:xfrm>
            <a:off x="11266896" y="130625"/>
            <a:ext cx="786082" cy="786287"/>
          </a:xfrm>
          <a:prstGeom prst="rect">
            <a:avLst/>
          </a:prstGeom>
        </p:spPr>
      </p:pic>
    </p:spTree>
    <p:extLst>
      <p:ext uri="{BB962C8B-B14F-4D97-AF65-F5344CB8AC3E}">
        <p14:creationId xmlns="" xmlns:p14="http://schemas.microsoft.com/office/powerpoint/2010/main" val="402962973"/>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solidFill>
                  <a:schemeClr val="tx1">
                    <a:lumMod val="50000"/>
                  </a:schemeClr>
                </a:solidFill>
              </a:defRPr>
            </a:lvl1pPr>
          </a:lstStyle>
          <a:p>
            <a:r>
              <a:rPr lang="en-US" dirty="0" smtClean="0">
                <a:solidFill>
                  <a:srgbClr val="5F5F5F">
                    <a:lumMod val="50000"/>
                  </a:srgbClr>
                </a:solidFill>
              </a:rPr>
              <a:t>Copyright @ 2016 Oracle and/or it’s affiliates. All right reserved | Confidential</a:t>
            </a:r>
          </a:p>
        </p:txBody>
      </p:sp>
      <p:sp>
        <p:nvSpPr>
          <p:cNvPr id="4" name="Slide Number Placeholder 3"/>
          <p:cNvSpPr>
            <a:spLocks noGrp="1"/>
          </p:cNvSpPr>
          <p:nvPr>
            <p:ph type="sldNum" sz="quarter" idx="11"/>
          </p:nvPr>
        </p:nvSpPr>
        <p:spPr/>
        <p:txBody>
          <a:bodyPr/>
          <a:lstStyle>
            <a:lvl1pPr>
              <a:defRPr>
                <a:solidFill>
                  <a:schemeClr val="tx1">
                    <a:lumMod val="50000"/>
                  </a:schemeClr>
                </a:solidFill>
              </a:defRPr>
            </a:lvl1pPr>
          </a:lstStyle>
          <a:p>
            <a:fld id="{CB782522-6842-4C3F-B1BF-2E6D1DEB6B97}" type="slidenum">
              <a:rPr lang="en-US" smtClean="0">
                <a:solidFill>
                  <a:srgbClr val="5F5F5F">
                    <a:lumMod val="50000"/>
                  </a:srgbClr>
                </a:solidFill>
              </a:rPr>
              <a:pPr/>
              <a:t>‹#›</a:t>
            </a:fld>
            <a:endParaRPr lang="en-US" dirty="0">
              <a:solidFill>
                <a:srgbClr val="5F5F5F">
                  <a:lumMod val="50000"/>
                </a:srgbClr>
              </a:solidFill>
            </a:endParaRPr>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lumMod val="50000"/>
                  </a:schemeClr>
                </a:solidFill>
              </a:defRPr>
            </a:lvl1pPr>
          </a:lstStyle>
          <a:p>
            <a:fld id="{C51EAA63-D034-42AE-91FA-B13B9518C7BE}" type="slidenum">
              <a:rPr lang="en-US" smtClean="0">
                <a:solidFill>
                  <a:srgbClr val="5F5F5F">
                    <a:lumMod val="50000"/>
                  </a:srgbClr>
                </a:solidFill>
              </a:rPr>
              <a:pPr/>
              <a:t>‹#›</a:t>
            </a:fld>
            <a:endParaRPr lang="en-US" dirty="0">
              <a:solidFill>
                <a:srgbClr val="5F5F5F">
                  <a:lumMod val="5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Footer Placeholder 2"/>
          <p:cNvSpPr>
            <a:spLocks noGrp="1"/>
          </p:cNvSpPr>
          <p:nvPr>
            <p:ph type="ftr" sz="quarter" idx="10"/>
          </p:nvPr>
        </p:nvSpPr>
        <p:spPr>
          <a:xfrm>
            <a:off x="3413145" y="6527796"/>
            <a:ext cx="5362538" cy="365125"/>
          </a:xfrm>
        </p:spPr>
        <p:txBody>
          <a:bodyPr/>
          <a:lstStyle>
            <a:lvl1pPr>
              <a:defRPr>
                <a:solidFill>
                  <a:schemeClr val="tx1">
                    <a:lumMod val="50000"/>
                  </a:schemeClr>
                </a:solidFill>
              </a:defRPr>
            </a:lvl1pPr>
          </a:lstStyle>
          <a:p>
            <a:r>
              <a:rPr lang="en-US" dirty="0" smtClean="0">
                <a:solidFill>
                  <a:srgbClr val="5F5F5F">
                    <a:lumMod val="50000"/>
                  </a:srgbClr>
                </a:solidFill>
              </a:rPr>
              <a:t>Copyright @ 2016 Oracle and/or it’s affiliates. All right reserved | Confidential</a:t>
            </a:r>
          </a:p>
        </p:txBody>
      </p:sp>
    </p:spTree>
    <p:extLst>
      <p:ext uri="{BB962C8B-B14F-4D97-AF65-F5344CB8AC3E}">
        <p14:creationId xmlns="" xmlns:p14="http://schemas.microsoft.com/office/powerpoint/2010/main" val="33376993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399320028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pos="383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6/16/2016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60565094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2404157434"/>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solidFill>
                  <a:srgbClr val="FFFFFF">
                    <a:lumMod val="60000"/>
                    <a:lumOff val="40000"/>
                  </a:srgbClr>
                </a:solidFill>
              </a:rPr>
              <a:pPr/>
              <a:t>6/16/2016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6/16/2016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6/16/2016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Tree>
    <p:extLst>
      <p:ext uri="{BB962C8B-B14F-4D97-AF65-F5344CB8AC3E}">
        <p14:creationId xmlns:mc="http://schemas.openxmlformats.org/markup-compatibility/2006" xmlns:mv="urn:schemas-microsoft-com:mac:vml" xmlns:p14="http://schemas.microsoft.com/office/powerpoint/2010/main" xmlns=""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207523840"/>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3371768353"/>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noAutofit/>
          </a:bodyPr>
          <a:lstStyle/>
          <a:p>
            <a:fld id="{CECCD66E-6DF0-4B16-8ACA-D0D93A7B1DC8}"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noAutofit/>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681229641"/>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1513853333"/>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2670370585"/>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6/16/2016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5622591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6/16/2016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mc="http://schemas.openxmlformats.org/markup-compatibility/2006" xmlns:mv="urn:schemas-microsoft-com:mac:vml" xmlns:p14="http://schemas.microsoft.com/office/powerpoint/2010/main" xmlns="" val="1596256317"/>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94509846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102776685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520166155"/>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53371416"/>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mc="http://schemas.openxmlformats.org/markup-compatibility/2006" xmlns:mv="urn:schemas-microsoft-com:mac:vml" xmlns:p14="http://schemas.microsoft.com/office/powerpoint/2010/main" xmlns="" val="1226334537"/>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242812501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3739386509"/>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noAutofit/>
          </a:bodyPr>
          <a:lstStyle/>
          <a:p>
            <a:fld id="{35287FB7-DD26-4AD5-8D24-298016D86790}"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8" name="Footer Placeholder 7"/>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9" name="Slide Number Placeholder 8"/>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3787001877"/>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3337699384"/>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_Title and Content">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pPr/>
              <a:t>6/16/2016</a:t>
            </a:fld>
            <a:endParaRPr lang="en-US" dirty="0"/>
          </a:p>
        </p:txBody>
      </p:sp>
      <p:sp>
        <p:nvSpPr>
          <p:cNvPr id="5" name="Footer Placeholder 4"/>
          <p:cNvSpPr>
            <a:spLocks noGrp="1"/>
          </p:cNvSpPr>
          <p:nvPr>
            <p:ph type="ftr" sz="quarter" idx="11"/>
          </p:nvPr>
        </p:nvSpPr>
        <p:spPr/>
        <p:txBody>
          <a:body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 xmlns:p14="http://schemas.microsoft.com/office/powerpoint/2010/main" val="33446481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4163620386"/>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6" name="Picture 5"/>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92" y="0"/>
            <a:ext cx="12188825" cy="6394946"/>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3608229342"/>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3457850703"/>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3058274766"/>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908982256"/>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2790854713"/>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mc="http://schemas.openxmlformats.org/markup-compatibility/2006" xmlns:mv="urn:schemas-microsoft-com:mac:vml" xmlns:a14="http://schemas.microsoft.com/office/drawing/2010/main" xmlns="" val="0"/>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mc="http://schemas.openxmlformats.org/markup-compatibility/2006" xmlns:mv="urn:schemas-microsoft-com:mac:vml" xmlns:p14="http://schemas.microsoft.com/office/powerpoint/2010/main" xmlns="" val="745444510"/>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smtClean="0"/>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mc="http://schemas.openxmlformats.org/markup-compatibility/2006" xmlns:mv="urn:schemas-microsoft-com:mac:vml" xmlns:a14="http://schemas.microsoft.com/office/drawing/2010/main" xmlns=""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mc="http://schemas.openxmlformats.org/markup-compatibility/2006" xmlns:mv="urn:schemas-microsoft-com:mac:vml" xmlns:a14="http://schemas.microsoft.com/office/drawing/2010/main" xmlns="" val="0"/>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2720634047"/>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orient="horz" pos="2160" userDrawn="1">
          <p15:clr>
            <a:srgbClr val="FBAE40"/>
          </p15:clr>
        </p15:guide>
        <p15:guide id="2" pos="3839"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8" name="Picture 7"/>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mc="http://schemas.openxmlformats.org/markup-compatibility/2006" xmlns:mv="urn:schemas-microsoft-com:mac:vml" xmlns:p14="http://schemas.microsoft.com/office/powerpoint/2010/main" xmlns="" val="860819270"/>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mc="http://schemas.openxmlformats.org/markup-compatibility/2006" xmlns:mv="urn:schemas-microsoft-com:mac:vml" xmlns:a14="http://schemas.microsoft.com/office/drawing/2010/main" xmlns="" val="0"/>
              </a:ext>
            </a:extLst>
          </a:blip>
          <a:srcRect r="3674"/>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7" name="Picture 16"/>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mc="http://schemas.openxmlformats.org/markup-compatibility/2006" xmlns:mv="urn:schemas-microsoft-com:mac:vml" xmlns:p14="http://schemas.microsoft.com/office/powerpoint/2010/main" xmlns="" val="187660172"/>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mc="http://schemas.openxmlformats.org/markup-compatibility/2006" xmlns:mv="urn:schemas-microsoft-com:mac:vml" xmlns:p15="http://schemas.microsoft.com/office/powerpoint/2012/main" xmlns="">
        <p15:guide id="1" orient="horz" pos="2160">
          <p15:clr>
            <a:srgbClr val="FBAE40"/>
          </p15:clr>
        </p15:guide>
        <p15:guide id="2" pos="383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6.xml"/><Relationship Id="rId7" Type="http://schemas.openxmlformats.org/officeDocument/2006/relationships/image" Target="../media/image10.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theme" Target="../theme/theme2.xml"/><Relationship Id="rId5" Type="http://schemas.openxmlformats.org/officeDocument/2006/relationships/slideLayout" Target="../slideLayouts/slideLayout68.xml"/><Relationship Id="rId4"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image" Target="../media/image13.png"/><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41" Type="http://schemas.openxmlformats.org/officeDocument/2006/relationships/theme" Target="../theme/theme3.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1.xml"/><Relationship Id="rId7" Type="http://schemas.openxmlformats.org/officeDocument/2006/relationships/image" Target="../media/image12.png"/><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image" Target="../media/image13.png"/><Relationship Id="rId5" Type="http://schemas.openxmlformats.org/officeDocument/2006/relationships/theme" Target="../theme/theme4.xml"/><Relationship Id="rId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pPr/>
              <a:t>6/16/2016</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2016,</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6" name="Picture 15" descr="Oracle logo in white on red staging background"/>
          <p:cNvPicPr>
            <a:picLocks noChangeAspect="1"/>
          </p:cNvPicPr>
          <p:nvPr/>
        </p:nvPicPr>
        <p:blipFill>
          <a:blip r:embed="rId65"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nvGrpSpPr>
          <p:cNvPr id="14" name="Group 13"/>
          <p:cNvGrpSpPr/>
          <p:nvPr userDrawn="1"/>
        </p:nvGrpSpPr>
        <p:grpSpPr>
          <a:xfrm>
            <a:off x="0" y="0"/>
            <a:ext cx="12189398" cy="6858000"/>
            <a:chOff x="0" y="0"/>
            <a:chExt cx="12189398" cy="6858000"/>
          </a:xfrm>
        </p:grpSpPr>
        <p:sp>
          <p:nvSpPr>
            <p:cNvPr id="17" name="Rectangle 16"/>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1" name="TextBox 2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smtClean="0">
                <a:solidFill>
                  <a:schemeClr val="tx1"/>
                </a:solidFill>
              </a:rPr>
              <a:t>2016,</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22" name="Picture 21" descr="Oracle logo in white on red staging background"/>
          <p:cNvPicPr>
            <a:picLocks noChangeAspect="1"/>
          </p:cNvPicPr>
          <p:nvPr userDrawn="1"/>
        </p:nvPicPr>
        <p:blipFill>
          <a:blip r:embed="rId65"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717939399"/>
      </p:ext>
    </p:extLst>
  </p:cSld>
  <p:clrMap bg1="lt1" tx1="dk1" bg2="lt2" tx2="dk2" accent1="accent1" accent2="accent2" accent3="accent3" accent4="accent4" accent5="accent5" accent6="accent6" hlink="hlink" folHlink="folHlink"/>
  <p:sldLayoutIdLst>
    <p:sldLayoutId id="2147483783" r:id="rId1"/>
    <p:sldLayoutId id="2147483744" r:id="rId2"/>
    <p:sldLayoutId id="2147483745" r:id="rId3"/>
    <p:sldLayoutId id="2147483746" r:id="rId4"/>
    <p:sldLayoutId id="2147483784" r:id="rId5"/>
    <p:sldLayoutId id="2147483747" r:id="rId6"/>
    <p:sldLayoutId id="2147483748" r:id="rId7"/>
    <p:sldLayoutId id="2147483785" r:id="rId8"/>
    <p:sldLayoutId id="2147483786" r:id="rId9"/>
    <p:sldLayoutId id="2147483749" r:id="rId10"/>
    <p:sldLayoutId id="2147483787" r:id="rId11"/>
    <p:sldLayoutId id="2147483788" r:id="rId12"/>
    <p:sldLayoutId id="2147483751" r:id="rId13"/>
    <p:sldLayoutId id="2147483789" r:id="rId14"/>
    <p:sldLayoutId id="2147483790" r:id="rId15"/>
    <p:sldLayoutId id="2147483752" r:id="rId16"/>
    <p:sldLayoutId id="2147483792" r:id="rId17"/>
    <p:sldLayoutId id="2147483791" r:id="rId18"/>
    <p:sldLayoutId id="2147483753" r:id="rId19"/>
    <p:sldLayoutId id="2147483793" r:id="rId20"/>
    <p:sldLayoutId id="2147483794" r:id="rId21"/>
    <p:sldLayoutId id="2147483754" r:id="rId22"/>
    <p:sldLayoutId id="2147483795" r:id="rId23"/>
    <p:sldLayoutId id="2147483796" r:id="rId24"/>
    <p:sldLayoutId id="2147483755" r:id="rId25"/>
    <p:sldLayoutId id="2147483797" r:id="rId26"/>
    <p:sldLayoutId id="2147483798" r:id="rId27"/>
    <p:sldLayoutId id="2147483757" r:id="rId28"/>
    <p:sldLayoutId id="2147483799" r:id="rId29"/>
    <p:sldLayoutId id="2147483800" r:id="rId30"/>
    <p:sldLayoutId id="2147483758" r:id="rId31"/>
    <p:sldLayoutId id="2147483759" r:id="rId32"/>
    <p:sldLayoutId id="2147483760" r:id="rId33"/>
    <p:sldLayoutId id="2147483761" r:id="rId34"/>
    <p:sldLayoutId id="2147483762" r:id="rId35"/>
    <p:sldLayoutId id="2147483763" r:id="rId36"/>
    <p:sldLayoutId id="2147483782"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801" r:id="rId48"/>
    <p:sldLayoutId id="2147483802" r:id="rId49"/>
    <p:sldLayoutId id="2147483774" r:id="rId50"/>
    <p:sldLayoutId id="2147483803" r:id="rId51"/>
    <p:sldLayoutId id="2147483804" r:id="rId52"/>
    <p:sldLayoutId id="2147483775" r:id="rId53"/>
    <p:sldLayoutId id="2147483776" r:id="rId54"/>
    <p:sldLayoutId id="2147483777" r:id="rId55"/>
    <p:sldLayoutId id="2147483778" r:id="rId56"/>
    <p:sldLayoutId id="2147483779" r:id="rId57"/>
    <p:sldLayoutId id="2147483780" r:id="rId58"/>
    <p:sldLayoutId id="2147483781" r:id="rId59"/>
    <p:sldLayoutId id="2147483654" r:id="rId60"/>
    <p:sldLayoutId id="2147483699" r:id="rId61"/>
    <p:sldLayoutId id="2147483698" r:id="rId62"/>
    <p:sldLayoutId id="2147483696" r:id="rId63"/>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 orient="horz" pos="2160" userDrawn="1">
          <p15:clr>
            <a:srgbClr val="F26B43"/>
          </p15:clr>
        </p15:guide>
        <p15:guide id="5"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p:cNvSpPr/>
          <p:nvPr userDrawn="1"/>
        </p:nvSpPr>
        <p:spPr bwMode="gray">
          <a:xfrm>
            <a:off x="1" y="0"/>
            <a:ext cx="193912"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sz="1900" dirty="0">
              <a:solidFill>
                <a:srgbClr val="FFFFFF"/>
              </a:solidFill>
            </a:endParaRPr>
          </a:p>
        </p:txBody>
      </p:sp>
      <p:sp>
        <p:nvSpPr>
          <p:cNvPr id="19" name="Rectangle 18"/>
          <p:cNvSpPr/>
          <p:nvPr userDrawn="1"/>
        </p:nvSpPr>
        <p:spPr bwMode="gray">
          <a:xfrm>
            <a:off x="11992028" y="0"/>
            <a:ext cx="193909"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sz="1900" dirty="0">
              <a:solidFill>
                <a:srgbClr val="FFFFFF"/>
              </a:solidFill>
            </a:endParaRPr>
          </a:p>
        </p:txBody>
      </p:sp>
      <p:sp>
        <p:nvSpPr>
          <p:cNvPr id="20" name="Rectangle 19"/>
          <p:cNvSpPr/>
          <p:nvPr userDrawn="1"/>
        </p:nvSpPr>
        <p:spPr bwMode="gray">
          <a:xfrm>
            <a:off x="1" y="6400800"/>
            <a:ext cx="12186222" cy="4572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sz="1900" dirty="0">
              <a:solidFill>
                <a:srgbClr val="FFFFFF"/>
              </a:solidFill>
            </a:endParaRPr>
          </a:p>
        </p:txBody>
      </p:sp>
      <p:sp>
        <p:nvSpPr>
          <p:cNvPr id="21" name="Rectangle 20"/>
          <p:cNvSpPr/>
          <p:nvPr userDrawn="1"/>
        </p:nvSpPr>
        <p:spPr bwMode="gray">
          <a:xfrm>
            <a:off x="1" y="0"/>
            <a:ext cx="12186225" cy="192024"/>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sz="1900" dirty="0">
              <a:solidFill>
                <a:srgbClr val="FFFFFF"/>
              </a:solidFill>
            </a:endParaRPr>
          </a:p>
        </p:txBody>
      </p:sp>
      <p:sp>
        <p:nvSpPr>
          <p:cNvPr id="2" name="Title Placeholder 1"/>
          <p:cNvSpPr>
            <a:spLocks noGrp="1"/>
          </p:cNvSpPr>
          <p:nvPr>
            <p:ph type="title"/>
          </p:nvPr>
        </p:nvSpPr>
        <p:spPr>
          <a:xfrm>
            <a:off x="837982" y="365126"/>
            <a:ext cx="10512862" cy="1325563"/>
          </a:xfrm>
          <a:prstGeom prst="rect">
            <a:avLst/>
          </a:prstGeom>
        </p:spPr>
        <p:txBody>
          <a:bodyPr vert="horz" lIns="91438" tIns="45719" rIns="91438" bIns="45719"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7982" y="1825625"/>
            <a:ext cx="10512862" cy="4351339"/>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413145" y="6527796"/>
            <a:ext cx="5362538" cy="365125"/>
          </a:xfrm>
          <a:prstGeom prst="rect">
            <a:avLst/>
          </a:prstGeom>
        </p:spPr>
        <p:txBody>
          <a:bodyPr vert="horz" lIns="91438" tIns="45719" rIns="91438" bIns="45719" rtlCol="0" anchor="ctr"/>
          <a:lstStyle>
            <a:lvl1pPr algn="ctr">
              <a:defRPr sz="800">
                <a:solidFill>
                  <a:schemeClr val="tx1">
                    <a:lumMod val="50000"/>
                  </a:schemeClr>
                </a:solidFill>
              </a:defRPr>
            </a:lvl1pPr>
          </a:lstStyle>
          <a:p>
            <a:pPr defTabSz="914377"/>
            <a:r>
              <a:rPr lang="en-US" dirty="0" smtClean="0">
                <a:solidFill>
                  <a:srgbClr val="5F5F5F">
                    <a:lumMod val="50000"/>
                  </a:srgbClr>
                </a:solidFill>
              </a:rPr>
              <a:t>Copyright @ 2016 Oracle and/or it’s affiliates. All right reserved | Confidential</a:t>
            </a:r>
          </a:p>
        </p:txBody>
      </p:sp>
      <p:sp>
        <p:nvSpPr>
          <p:cNvPr id="6" name="Slide Number Placeholder 5"/>
          <p:cNvSpPr>
            <a:spLocks noGrp="1"/>
          </p:cNvSpPr>
          <p:nvPr>
            <p:ph type="sldNum" sz="quarter" idx="4"/>
          </p:nvPr>
        </p:nvSpPr>
        <p:spPr>
          <a:xfrm>
            <a:off x="8608357" y="6527796"/>
            <a:ext cx="2742486" cy="365125"/>
          </a:xfrm>
          <a:prstGeom prst="rect">
            <a:avLst/>
          </a:prstGeom>
        </p:spPr>
        <p:txBody>
          <a:bodyPr vert="horz" lIns="91438" tIns="45719" rIns="91438" bIns="45719" rtlCol="0" anchor="ctr"/>
          <a:lstStyle>
            <a:lvl1pPr algn="r">
              <a:defRPr sz="800">
                <a:solidFill>
                  <a:schemeClr val="tx1">
                    <a:lumMod val="50000"/>
                  </a:schemeClr>
                </a:solidFill>
              </a:defRPr>
            </a:lvl1pPr>
          </a:lstStyle>
          <a:p>
            <a:pPr defTabSz="914377"/>
            <a:fld id="{CB782522-6842-4C3F-B1BF-2E6D1DEB6B97}" type="slidenum">
              <a:rPr lang="en-US" smtClean="0">
                <a:solidFill>
                  <a:srgbClr val="5F5F5F">
                    <a:lumMod val="50000"/>
                  </a:srgbClr>
                </a:solidFill>
              </a:rPr>
              <a:pPr defTabSz="914377"/>
              <a:t>‹#›</a:t>
            </a:fld>
            <a:endParaRPr lang="en-US" dirty="0">
              <a:solidFill>
                <a:srgbClr val="5F5F5F">
                  <a:lumMod val="50000"/>
                </a:srgbClr>
              </a:solidFill>
            </a:endParaRPr>
          </a:p>
        </p:txBody>
      </p:sp>
      <p:pic>
        <p:nvPicPr>
          <p:cNvPr id="16" name="Picture 15"/>
          <p:cNvPicPr>
            <a:picLocks noChangeAspect="1"/>
          </p:cNvPicPr>
          <p:nvPr userDrawn="1"/>
        </p:nvPicPr>
        <p:blipFill>
          <a:blip r:embed="rId7" cstate="print">
            <a:extLst>
              <a:ext uri="{28A0092B-C50C-407E-A947-70E740481C1C}">
                <a14:useLocalDpi xmlns="" xmlns:a14="http://schemas.microsoft.com/office/drawing/2010/main" val="0"/>
              </a:ext>
            </a:extLst>
          </a:blip>
          <a:stretch>
            <a:fillRect/>
          </a:stretch>
        </p:blipFill>
        <p:spPr>
          <a:xfrm>
            <a:off x="540188" y="6362852"/>
            <a:ext cx="1579008" cy="495149"/>
          </a:xfrm>
          <a:prstGeom prst="rect">
            <a:avLst/>
          </a:prstGeom>
        </p:spPr>
      </p:pic>
      <p:pic>
        <p:nvPicPr>
          <p:cNvPr id="12" name="Picture 11" descr="login-logo.png"/>
          <p:cNvPicPr>
            <a:picLocks noChangeAspect="1"/>
          </p:cNvPicPr>
          <p:nvPr userDrawn="1"/>
        </p:nvPicPr>
        <p:blipFill>
          <a:blip r:embed="rId8" cstate="print"/>
          <a:stretch>
            <a:fillRect/>
          </a:stretch>
        </p:blipFill>
        <p:spPr>
          <a:xfrm>
            <a:off x="11145624" y="251928"/>
            <a:ext cx="786082" cy="786287"/>
          </a:xfrm>
          <a:prstGeom prst="rect">
            <a:avLst/>
          </a:prstGeom>
        </p:spPr>
      </p:pic>
    </p:spTree>
    <p:extLst>
      <p:ext uri="{BB962C8B-B14F-4D97-AF65-F5344CB8AC3E}">
        <p14:creationId xmlns="" xmlns:p14="http://schemas.microsoft.com/office/powerpoint/2010/main" val="399666598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Lst>
  <p:timing>
    <p:tnLst>
      <p:par>
        <p:cTn id="1" dur="indefinite" restart="never" nodeType="tmRoot"/>
      </p:par>
    </p:tnLst>
  </p:timing>
  <p:hf hdr="0" dt="0"/>
  <p:txStyles>
    <p:titleStyle>
      <a:lvl1pPr algn="l" defTabSz="914377"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9" name="Oracle red badge logo" descr="Oracle logo in white on red staging background"/>
          <p:cNvPicPr>
            <a:picLocks noChangeAspect="1"/>
          </p:cNvPicPr>
          <p:nvPr/>
        </p:nvPicPr>
        <p:blipFill>
          <a:blip r:embed="rId42"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319306202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05" r:id="rId30"/>
    <p:sldLayoutId id="2147483906" r:id="rId31"/>
    <p:sldLayoutId id="2147483907" r:id="rId32"/>
    <p:sldLayoutId id="2147483908" r:id="rId33"/>
    <p:sldLayoutId id="2147483909" r:id="rId34"/>
    <p:sldLayoutId id="2147483910" r:id="rId35"/>
    <p:sldLayoutId id="2147483911" r:id="rId36"/>
    <p:sldLayoutId id="2147483912" r:id="rId37"/>
    <p:sldLayoutId id="2147483913" r:id="rId38"/>
    <p:sldLayoutId id="2147483914" r:id="rId39"/>
    <p:sldLayoutId id="2147483915" r:id="rId40"/>
  </p:sldLayoutIdLst>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mc="http://schemas.openxmlformats.org/markup-compatibility/2006" xmlns:mv="urn:schemas-microsoft-com:mac:vml" xmlns:p15="http://schemas.microsoft.com/office/powerpoint/2012/main" xmlns="">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9" name="Oracle red badge logo" descr="Oracle logo in white on red staging background"/>
          <p:cNvPicPr>
            <a:picLocks noChangeAspect="1"/>
          </p:cNvPicPr>
          <p:nvPr/>
        </p:nvPicPr>
        <p:blipFill>
          <a:blip r:embed="rId6" cstate="print">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bwMode="ltGray">
          <a:xfrm>
            <a:off x="531812" y="6263640"/>
            <a:ext cx="1622861" cy="594360"/>
          </a:xfrm>
          <a:prstGeom prst="rect">
            <a:avLst/>
          </a:prstGeom>
        </p:spPr>
      </p:pic>
      <p:pic>
        <p:nvPicPr>
          <p:cNvPr id="13" name="Picture 12"/>
          <p:cNvPicPr>
            <a:picLocks noChangeAspect="1"/>
          </p:cNvPicPr>
          <p:nvPr userDrawn="1"/>
        </p:nvPicPr>
        <p:blipFill>
          <a:blip r:embed="rId7" cstate="print">
            <a:duotone>
              <a:schemeClr val="bg2">
                <a:shade val="45000"/>
                <a:satMod val="135000"/>
              </a:schemeClr>
              <a:prstClr val="white"/>
            </a:duotone>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92" y="0"/>
            <a:ext cx="12188825" cy="6852146"/>
          </a:xfrm>
          <a:prstGeom prst="rect">
            <a:avLst/>
          </a:prstGeom>
        </p:spPr>
      </p:pic>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rPr>
              <a:pPr/>
              <a:t>6/16/2016</a:t>
            </a:fld>
            <a:endParaRPr dirty="0">
              <a:solidFill>
                <a:srgbClr val="5F5F5F">
                  <a:lumMod val="60000"/>
                  <a:lumOff val="40000"/>
                </a:srgbClr>
              </a:solidFill>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2754243238"/>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Lst>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mc="http://schemas.openxmlformats.org/markup-compatibility/2006" xmlns:mv="urn:schemas-microsoft-com:mac:vml" xmlns:p15="http://schemas.microsoft.com/office/powerpoint/2012/main" xmlns="">
        <p15:guide id="1" orient="horz" pos="2160">
          <p15:clr>
            <a:srgbClr val="F26B43"/>
          </p15:clr>
        </p15:guide>
        <p15:guide id="2" pos="3839">
          <p15:clr>
            <a:srgbClr val="F26B43"/>
          </p15:clr>
        </p15:guide>
        <p15:guide id="3" orient="horz" pos="412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12.xml"/><Relationship Id="rId5" Type="http://schemas.openxmlformats.org/officeDocument/2006/relationships/image" Target="../media/image40.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12.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12.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12.xml"/><Relationship Id="rId6" Type="http://schemas.openxmlformats.org/officeDocument/2006/relationships/image" Target="../media/image43.png"/><Relationship Id="rId11" Type="http://schemas.openxmlformats.org/officeDocument/2006/relationships/image" Target="../media/image29.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12.xml"/><Relationship Id="rId5" Type="http://schemas.openxmlformats.org/officeDocument/2006/relationships/image" Target="../media/image33.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12.xml"/><Relationship Id="rId6" Type="http://schemas.openxmlformats.org/officeDocument/2006/relationships/image" Target="../media/image33.png"/><Relationship Id="rId5" Type="http://schemas.openxmlformats.org/officeDocument/2006/relationships/image" Target="../media/image45.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12.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8.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12.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8.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12.xml"/><Relationship Id="rId6"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image" Target="../media/image49.png"/><Relationship Id="rId4" Type="http://schemas.openxmlformats.org/officeDocument/2006/relationships/image" Target="../media/image39.pn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12.xml"/><Relationship Id="rId5" Type="http://schemas.openxmlformats.org/officeDocument/2006/relationships/image" Target="../media/image40.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12.xml"/><Relationship Id="rId6" Type="http://schemas.openxmlformats.org/officeDocument/2006/relationships/image" Target="../media/image40.png"/><Relationship Id="rId5" Type="http://schemas.openxmlformats.org/officeDocument/2006/relationships/image" Target="../media/image33.png"/><Relationship Id="rId4" Type="http://schemas.openxmlformats.org/officeDocument/2006/relationships/image" Target="../media/image39.png"/><Relationship Id="rId9"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12.xml"/><Relationship Id="rId6" Type="http://schemas.openxmlformats.org/officeDocument/2006/relationships/image" Target="../media/image40.png"/><Relationship Id="rId11" Type="http://schemas.openxmlformats.org/officeDocument/2006/relationships/image" Target="../media/image52.png"/><Relationship Id="rId5" Type="http://schemas.openxmlformats.org/officeDocument/2006/relationships/image" Target="../media/image33.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image" Target="../media/image42.png"/><Relationship Id="rId12"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12.xml"/><Relationship Id="rId6" Type="http://schemas.openxmlformats.org/officeDocument/2006/relationships/image" Target="../media/image40.png"/><Relationship Id="rId11" Type="http://schemas.openxmlformats.org/officeDocument/2006/relationships/image" Target="../media/image52.png"/><Relationship Id="rId5" Type="http://schemas.openxmlformats.org/officeDocument/2006/relationships/image" Target="../media/image33.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image" Target="../media/image42.png"/><Relationship Id="rId12"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12.xml"/><Relationship Id="rId6" Type="http://schemas.openxmlformats.org/officeDocument/2006/relationships/image" Target="../media/image40.png"/><Relationship Id="rId11" Type="http://schemas.openxmlformats.org/officeDocument/2006/relationships/image" Target="../media/image52.png"/><Relationship Id="rId5" Type="http://schemas.openxmlformats.org/officeDocument/2006/relationships/image" Target="../media/image33.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6.png"/><Relationship Id="rId3" Type="http://schemas.openxmlformats.org/officeDocument/2006/relationships/image" Target="../media/image50.png"/><Relationship Id="rId7" Type="http://schemas.openxmlformats.org/officeDocument/2006/relationships/image" Target="../media/image42.png"/><Relationship Id="rId12"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12.xml"/><Relationship Id="rId6" Type="http://schemas.openxmlformats.org/officeDocument/2006/relationships/image" Target="../media/image40.png"/><Relationship Id="rId11" Type="http://schemas.openxmlformats.org/officeDocument/2006/relationships/image" Target="../media/image52.png"/><Relationship Id="rId5" Type="http://schemas.openxmlformats.org/officeDocument/2006/relationships/image" Target="../media/image33.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8.png"/><Relationship Id="rId3" Type="http://schemas.openxmlformats.org/officeDocument/2006/relationships/image" Target="../media/image50.png"/><Relationship Id="rId7" Type="http://schemas.openxmlformats.org/officeDocument/2006/relationships/image" Target="../media/image42.png"/><Relationship Id="rId12"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12.xml"/><Relationship Id="rId6" Type="http://schemas.openxmlformats.org/officeDocument/2006/relationships/image" Target="../media/image40.png"/><Relationship Id="rId11" Type="http://schemas.openxmlformats.org/officeDocument/2006/relationships/image" Target="../media/image52.png"/><Relationship Id="rId5" Type="http://schemas.openxmlformats.org/officeDocument/2006/relationships/image" Target="../media/image33.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32.png"/><Relationship Id="rId1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10" name="Picture 9" descr="story_trans_overlay.png"/>
          <p:cNvPicPr>
            <a:picLocks noChangeAspect="1"/>
          </p:cNvPicPr>
          <p:nvPr/>
        </p:nvPicPr>
        <p:blipFill>
          <a:blip r:embed="rId4" cstate="print"/>
          <a:stretch>
            <a:fillRect/>
          </a:stretch>
        </p:blipFill>
        <p:spPr>
          <a:xfrm>
            <a:off x="0" y="893"/>
            <a:ext cx="12188823" cy="6856213"/>
          </a:xfrm>
          <a:prstGeom prst="rect">
            <a:avLst/>
          </a:prstGeom>
        </p:spPr>
      </p:pic>
      <p:sp>
        <p:nvSpPr>
          <p:cNvPr id="11" name="Rectangle 10"/>
          <p:cNvSpPr/>
          <p:nvPr/>
        </p:nvSpPr>
        <p:spPr>
          <a:xfrm>
            <a:off x="0" y="0"/>
            <a:ext cx="12188825" cy="6858000"/>
          </a:xfrm>
          <a:prstGeom prst="rect">
            <a:avLst/>
          </a:prstGeom>
          <a:solidFill>
            <a:schemeClr val="bg2">
              <a:lumMod val="10000"/>
              <a:alpha val="3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 name="Footer Placeholder 1"/>
          <p:cNvSpPr>
            <a:spLocks noGrp="1"/>
          </p:cNvSpPr>
          <p:nvPr>
            <p:ph type="ftr" sz="quarter" idx="4294967295"/>
          </p:nvPr>
        </p:nvSpPr>
        <p:spPr>
          <a:xfrm>
            <a:off x="8621423" y="6556248"/>
            <a:ext cx="2743200" cy="182880"/>
          </a:xfrm>
        </p:spPr>
        <p:txBody>
          <a:bodyPr/>
          <a:lstStyle/>
          <a:p>
            <a:r>
              <a:rPr lang="en-US" smtClean="0"/>
              <a:t>Confidential – Oracle Internal/Restricted/Highly Restricted</a:t>
            </a:r>
            <a:endParaRPr lang="en-US" dirty="0"/>
          </a:p>
        </p:txBody>
      </p:sp>
      <p:sp>
        <p:nvSpPr>
          <p:cNvPr id="3" name="Title 2"/>
          <p:cNvSpPr>
            <a:spLocks noGrp="1"/>
          </p:cNvSpPr>
          <p:nvPr>
            <p:ph type="ctrTitle"/>
          </p:nvPr>
        </p:nvSpPr>
        <p:spPr/>
        <p:txBody>
          <a:bodyPr/>
          <a:lstStyle/>
          <a:p>
            <a:pPr algn="ctr"/>
            <a:r>
              <a:rPr lang="en-US" dirty="0" smtClean="0">
                <a:effectLst>
                  <a:outerShdw blurRad="50800" dist="38100" dir="8100000" algn="tr" rotWithShape="0">
                    <a:prstClr val="black">
                      <a:alpha val="40000"/>
                    </a:prstClr>
                  </a:outerShdw>
                </a:effectLst>
              </a:rPr>
              <a:t>Modernized </a:t>
            </a:r>
            <a:r>
              <a:rPr lang="en-US" dirty="0" err="1" smtClean="0">
                <a:effectLst>
                  <a:outerShdw blurRad="50800" dist="38100" dir="8100000" algn="tr" rotWithShape="0">
                    <a:prstClr val="black">
                      <a:alpha val="40000"/>
                    </a:prstClr>
                  </a:outerShdw>
                </a:effectLst>
              </a:rPr>
              <a:t>eCommerce</a:t>
            </a:r>
            <a:r>
              <a:rPr lang="en-US" dirty="0" smtClean="0">
                <a:effectLst>
                  <a:outerShdw blurRad="50800" dist="38100" dir="8100000" algn="tr" rotWithShape="0">
                    <a:prstClr val="black">
                      <a:alpha val="40000"/>
                    </a:prstClr>
                  </a:outerShdw>
                </a:effectLst>
              </a:rPr>
              <a:t> Solution</a:t>
            </a:r>
          </a:p>
        </p:txBody>
      </p:sp>
      <p:sp>
        <p:nvSpPr>
          <p:cNvPr id="5" name="Text Placeholder 4"/>
          <p:cNvSpPr>
            <a:spLocks noGrp="1"/>
          </p:cNvSpPr>
          <p:nvPr>
            <p:ph type="body" sz="quarter" idx="13"/>
          </p:nvPr>
        </p:nvSpPr>
        <p:spPr>
          <a:xfrm>
            <a:off x="3423683" y="4903283"/>
            <a:ext cx="8231867" cy="1229494"/>
          </a:xfrm>
        </p:spPr>
        <p:txBody>
          <a:bodyPr/>
          <a:lstStyle/>
          <a:p>
            <a:r>
              <a:rPr lang="en-US" dirty="0" err="1" smtClean="0">
                <a:effectLst>
                  <a:outerShdw blurRad="50800" dist="38100" dir="8100000" algn="tr" rotWithShape="0">
                    <a:prstClr val="black">
                      <a:alpha val="40000"/>
                    </a:prstClr>
                  </a:outerShdw>
                </a:effectLst>
              </a:rPr>
              <a:t>Firstname</a:t>
            </a:r>
            <a:r>
              <a:rPr lang="en-US" dirty="0" smtClean="0">
                <a:effectLst>
                  <a:outerShdw blurRad="50800" dist="38100" dir="8100000" algn="tr" rotWithShape="0">
                    <a:prstClr val="black">
                      <a:alpha val="40000"/>
                    </a:prstClr>
                  </a:outerShdw>
                </a:effectLst>
              </a:rPr>
              <a:t> </a:t>
            </a:r>
            <a:r>
              <a:rPr lang="en-US" dirty="0" err="1" smtClean="0">
                <a:effectLst>
                  <a:outerShdw blurRad="50800" dist="38100" dir="8100000" algn="tr" rotWithShape="0">
                    <a:prstClr val="black">
                      <a:alpha val="40000"/>
                    </a:prstClr>
                  </a:outerShdw>
                </a:effectLst>
              </a:rPr>
              <a:t>Lastname</a:t>
            </a:r>
            <a:endParaRPr lang="en-US" dirty="0" smtClean="0">
              <a:effectLst>
                <a:outerShdw blurRad="50800" dist="38100" dir="8100000" algn="tr" rotWithShape="0">
                  <a:prstClr val="black">
                    <a:alpha val="40000"/>
                  </a:prstClr>
                </a:outerShdw>
              </a:effectLst>
            </a:endParaRPr>
          </a:p>
          <a:p>
            <a:r>
              <a:rPr lang="en-US" dirty="0" smtClean="0">
                <a:effectLst>
                  <a:outerShdw blurRad="50800" dist="38100" dir="8100000" algn="tr" rotWithShape="0">
                    <a:prstClr val="black">
                      <a:alpha val="40000"/>
                    </a:prstClr>
                  </a:outerShdw>
                </a:effectLst>
              </a:rPr>
              <a:t>Title</a:t>
            </a:r>
          </a:p>
          <a:p>
            <a:r>
              <a:rPr lang="en-US" dirty="0" smtClean="0">
                <a:effectLst>
                  <a:outerShdw blurRad="50800" dist="38100" dir="8100000" algn="tr" rotWithShape="0">
                    <a:prstClr val="black">
                      <a:alpha val="40000"/>
                    </a:prstClr>
                  </a:outerShdw>
                </a:effectLst>
              </a:rPr>
              <a:t>3-7-2016</a:t>
            </a:r>
            <a:endParaRPr lang="en-US" dirty="0">
              <a:effectLst>
                <a:outerShdw blurRad="50800" dist="38100" dir="8100000" algn="tr" rotWithShape="0">
                  <a:prstClr val="black">
                    <a:alpha val="40000"/>
                  </a:prstClr>
                </a:outerShdw>
              </a:effectLst>
            </a:endParaRPr>
          </a:p>
        </p:txBody>
      </p:sp>
      <p:grpSp>
        <p:nvGrpSpPr>
          <p:cNvPr id="9" name="Group 8"/>
          <p:cNvGrpSpPr/>
          <p:nvPr/>
        </p:nvGrpSpPr>
        <p:grpSpPr>
          <a:xfrm>
            <a:off x="530352" y="440358"/>
            <a:ext cx="4124775" cy="6417642"/>
            <a:chOff x="530352" y="440358"/>
            <a:chExt cx="4124775" cy="6417642"/>
          </a:xfrm>
        </p:grpSpPr>
        <p:pic>
          <p:nvPicPr>
            <p:cNvPr id="7" name="Picture 6" descr="Oracle logo in white on red staging background"/>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8" name="Picture 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531812" y="440358"/>
              <a:ext cx="4123315" cy="622183"/>
            </a:xfrm>
            <a:prstGeom prst="rect">
              <a:avLst/>
            </a:prstGeom>
          </p:spPr>
        </p:pic>
      </p:grpSp>
    </p:spTree>
    <p:extLst>
      <p:ext uri="{BB962C8B-B14F-4D97-AF65-F5344CB8AC3E}">
        <p14:creationId xmlns="" xmlns:p14="http://schemas.microsoft.com/office/powerpoint/2010/main" val="22655669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10</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2"/>
          </a:xfrm>
          <a:prstGeom prst="rect">
            <a:avLst/>
          </a:prstGeom>
        </p:spPr>
      </p:pic>
      <p:sp>
        <p:nvSpPr>
          <p:cNvPr id="8" name="Rectangle 7"/>
          <p:cNvSpPr/>
          <p:nvPr/>
        </p:nvSpPr>
        <p:spPr>
          <a:xfrm>
            <a:off x="0" y="5308259"/>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354264"/>
            <a:ext cx="7919692" cy="861774"/>
          </a:xfrm>
          <a:prstGeom prst="rect">
            <a:avLst/>
          </a:prstGeom>
        </p:spPr>
        <p:txBody>
          <a:bodyPr wrap="square">
            <a:spAutoFit/>
          </a:bodyPr>
          <a:lstStyle/>
          <a:p>
            <a:r>
              <a:rPr lang="en-US" sz="1600" b="1" dirty="0" smtClean="0">
                <a:solidFill>
                  <a:schemeClr val="bg1"/>
                </a:solidFill>
              </a:rPr>
              <a:t>A few minutes later Lina receives a confirmation from </a:t>
            </a:r>
            <a:r>
              <a:rPr lang="en-US" sz="1600" b="1" dirty="0" err="1" smtClean="0">
                <a:solidFill>
                  <a:schemeClr val="bg1"/>
                </a:solidFill>
              </a:rPr>
              <a:t>Hotan’s</a:t>
            </a:r>
            <a:r>
              <a:rPr lang="en-US" sz="1600" b="1" dirty="0" smtClean="0">
                <a:solidFill>
                  <a:schemeClr val="bg1"/>
                </a:solidFill>
              </a:rPr>
              <a:t> that the order will be ready for pick up in one hour at her preferred store location, 5 minutes from husband’s office. She calls Patrick and asks him to pick up the order on his way home. </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11</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2"/>
          </a:xfrm>
          <a:prstGeom prst="rect">
            <a:avLst/>
          </a:prstGeom>
        </p:spPr>
      </p:pic>
      <p:sp>
        <p:nvSpPr>
          <p:cNvPr id="8" name="Rectangle 7"/>
          <p:cNvSpPr/>
          <p:nvPr/>
        </p:nvSpPr>
        <p:spPr>
          <a:xfrm>
            <a:off x="0" y="5308260"/>
            <a:ext cx="8560676" cy="1329024"/>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19" y="5354264"/>
            <a:ext cx="8299897" cy="1354217"/>
          </a:xfrm>
          <a:prstGeom prst="rect">
            <a:avLst/>
          </a:prstGeom>
        </p:spPr>
        <p:txBody>
          <a:bodyPr wrap="square">
            <a:spAutoFit/>
          </a:bodyPr>
          <a:lstStyle/>
          <a:p>
            <a:r>
              <a:rPr lang="en-US" sz="1600" b="1" dirty="0" smtClean="0">
                <a:solidFill>
                  <a:schemeClr val="bg1"/>
                </a:solidFill>
              </a:rPr>
              <a:t>After work, Patrick heads to the nearby </a:t>
            </a:r>
            <a:r>
              <a:rPr lang="en-US" sz="1600" b="1" dirty="0" err="1" smtClean="0">
                <a:solidFill>
                  <a:schemeClr val="bg1"/>
                </a:solidFill>
              </a:rPr>
              <a:t>Hotan’s</a:t>
            </a:r>
            <a:r>
              <a:rPr lang="en-US" sz="1600" b="1" dirty="0" smtClean="0">
                <a:solidFill>
                  <a:schemeClr val="bg1"/>
                </a:solidFill>
              </a:rPr>
              <a:t> store. As Patrick walks into the store, Access Points detect his entry and recognize him as a valued guest. Upon recognition, a tailored list of recommendations based on his purchase history, profile category preferences, and available inventory are sent to his smart phone, including a special offer for desk lamps matching the style preference chosen in his customer profile.</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12</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2"/>
          </a:xfrm>
          <a:prstGeom prst="rect">
            <a:avLst/>
          </a:prstGeom>
        </p:spPr>
      </p:pic>
      <p:sp>
        <p:nvSpPr>
          <p:cNvPr id="8" name="Rectangle 7"/>
          <p:cNvSpPr/>
          <p:nvPr/>
        </p:nvSpPr>
        <p:spPr>
          <a:xfrm>
            <a:off x="0" y="5308259"/>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354264"/>
            <a:ext cx="7919692" cy="923330"/>
          </a:xfrm>
          <a:prstGeom prst="rect">
            <a:avLst/>
          </a:prstGeom>
        </p:spPr>
        <p:txBody>
          <a:bodyPr wrap="square">
            <a:spAutoFit/>
          </a:bodyPr>
          <a:lstStyle/>
          <a:p>
            <a:r>
              <a:rPr lang="en-US" b="1" dirty="0" smtClean="0">
                <a:solidFill>
                  <a:schemeClr val="bg1"/>
                </a:solidFill>
              </a:rPr>
              <a:t>Meanwhile, Robbie, who is a team member at </a:t>
            </a:r>
            <a:r>
              <a:rPr lang="en-US" b="1" dirty="0" err="1" smtClean="0">
                <a:solidFill>
                  <a:schemeClr val="bg1"/>
                </a:solidFill>
              </a:rPr>
              <a:t>Hotan’s</a:t>
            </a:r>
            <a:r>
              <a:rPr lang="en-US" b="1" dirty="0" smtClean="0">
                <a:solidFill>
                  <a:schemeClr val="bg1"/>
                </a:solidFill>
              </a:rPr>
              <a:t>, is notified of Patrick’s impending arrival. Robbie greets him at the entrance and escorts him to the service desk to pickup his new home office décor.</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13</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2"/>
          </a:xfrm>
          <a:prstGeom prst="rect">
            <a:avLst/>
          </a:prstGeom>
        </p:spPr>
      </p:pic>
      <p:sp>
        <p:nvSpPr>
          <p:cNvPr id="8" name="Rectangle 7"/>
          <p:cNvSpPr/>
          <p:nvPr/>
        </p:nvSpPr>
        <p:spPr>
          <a:xfrm>
            <a:off x="0" y="5308259"/>
            <a:ext cx="8623738" cy="1187134"/>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354264"/>
            <a:ext cx="8410256" cy="1077218"/>
          </a:xfrm>
          <a:prstGeom prst="rect">
            <a:avLst/>
          </a:prstGeom>
        </p:spPr>
        <p:txBody>
          <a:bodyPr wrap="square">
            <a:spAutoFit/>
          </a:bodyPr>
          <a:lstStyle/>
          <a:p>
            <a:r>
              <a:rPr lang="en-US" sz="1600" b="1" dirty="0" smtClean="0">
                <a:solidFill>
                  <a:schemeClr val="bg1"/>
                </a:solidFill>
              </a:rPr>
              <a:t>At the service desk, Robbie quickly verifies Patrick’s purchase information and has his purchase prepared for pick up. Patrick asks Robbie if the desk lamp offer that was sent to his smart phone upon his arrival is in stock in his daughter’s favorite colors – purple and green. Robbie offers to check the store inventory and verifies that the lamp is available. </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14</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2"/>
          </a:xfrm>
          <a:prstGeom prst="rect">
            <a:avLst/>
          </a:prstGeom>
        </p:spPr>
      </p:pic>
      <p:sp>
        <p:nvSpPr>
          <p:cNvPr id="8" name="Rectangle 7"/>
          <p:cNvSpPr/>
          <p:nvPr/>
        </p:nvSpPr>
        <p:spPr>
          <a:xfrm>
            <a:off x="0" y="5308259"/>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290466"/>
            <a:ext cx="7919692" cy="861774"/>
          </a:xfrm>
          <a:prstGeom prst="rect">
            <a:avLst/>
          </a:prstGeom>
        </p:spPr>
        <p:txBody>
          <a:bodyPr wrap="square">
            <a:spAutoFit/>
          </a:bodyPr>
          <a:lstStyle/>
          <a:p>
            <a:r>
              <a:rPr lang="en-US" sz="1600" b="1" dirty="0" smtClean="0">
                <a:solidFill>
                  <a:schemeClr val="bg1"/>
                </a:solidFill>
              </a:rPr>
              <a:t>Patrick texts Lina and asks her to show their daughters the purchase preview app to see how the new lamp would look in the office. After an enthusiastic “Yes!!” from both girls, Robbie adds the lamp to the purchase and helps Patrick </a:t>
            </a:r>
            <a:r>
              <a:rPr lang="en-US" sz="1600" b="1" smtClean="0">
                <a:solidFill>
                  <a:schemeClr val="bg1"/>
                </a:solidFill>
              </a:rPr>
              <a:t>load everything in </a:t>
            </a:r>
            <a:r>
              <a:rPr lang="en-US" sz="1600" b="1" dirty="0" smtClean="0">
                <a:solidFill>
                  <a:schemeClr val="bg1"/>
                </a:solidFill>
              </a:rPr>
              <a:t>the car. </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15</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1"/>
          </a:xfrm>
          <a:prstGeom prst="rect">
            <a:avLst/>
          </a:prstGeom>
        </p:spPr>
      </p:pic>
      <p:sp>
        <p:nvSpPr>
          <p:cNvPr id="8" name="Rectangle 7"/>
          <p:cNvSpPr/>
          <p:nvPr/>
        </p:nvSpPr>
        <p:spPr>
          <a:xfrm>
            <a:off x="0" y="5308259"/>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354264"/>
            <a:ext cx="7919692" cy="646331"/>
          </a:xfrm>
          <a:prstGeom prst="rect">
            <a:avLst/>
          </a:prstGeom>
        </p:spPr>
        <p:txBody>
          <a:bodyPr wrap="square">
            <a:spAutoFit/>
          </a:bodyPr>
          <a:lstStyle/>
          <a:p>
            <a:r>
              <a:rPr lang="en-US" b="1" smtClean="0">
                <a:solidFill>
                  <a:schemeClr val="bg1"/>
                </a:solidFill>
              </a:rPr>
              <a:t>At home, Patrick is greeted by his very happy and excited family and they celebrate the new additions to their family home office. </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70C0"/>
            </a:gs>
            <a:gs pos="100000">
              <a:srgbClr val="0E7AAB"/>
            </a:gs>
          </a:gsLst>
          <a:lin ang="5400000" scaled="1"/>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r>
              <a:rPr lang="en-US" dirty="0" smtClean="0">
                <a:solidFill>
                  <a:srgbClr val="FFFFFF"/>
                </a:solidFill>
              </a:rPr>
              <a:t>Confidential – Oracle Internal/Restricted/Highly Restricted</a:t>
            </a:r>
            <a:endParaRPr lang="en-US" dirty="0">
              <a:solidFill>
                <a:srgbClr val="FFFFFF"/>
              </a:solidFill>
            </a:endParaRPr>
          </a:p>
        </p:txBody>
      </p:sp>
      <p:sp>
        <p:nvSpPr>
          <p:cNvPr id="3" name="Title 2"/>
          <p:cNvSpPr>
            <a:spLocks noGrp="1"/>
          </p:cNvSpPr>
          <p:nvPr>
            <p:ph type="ctrTitle"/>
          </p:nvPr>
        </p:nvSpPr>
        <p:spPr/>
        <p:txBody>
          <a:bodyPr/>
          <a:lstStyle/>
          <a:p>
            <a:r>
              <a:rPr lang="en-US" dirty="0" err="1" smtClean="0"/>
              <a:t>Hotan’s</a:t>
            </a:r>
            <a:r>
              <a:rPr lang="en-US" dirty="0" smtClean="0"/>
              <a:t> Notional Architecture</a:t>
            </a:r>
            <a:endParaRPr lang="en-US" dirty="0"/>
          </a:p>
        </p:txBody>
      </p:sp>
      <p:sp>
        <p:nvSpPr>
          <p:cNvPr id="5" name="Text Placeholder 4"/>
          <p:cNvSpPr>
            <a:spLocks noGrp="1"/>
          </p:cNvSpPr>
          <p:nvPr>
            <p:ph type="body" sz="quarter" idx="13"/>
          </p:nvPr>
        </p:nvSpPr>
        <p:spPr/>
        <p:txBody>
          <a:bodyPr/>
          <a:lstStyle/>
          <a:p>
            <a:r>
              <a:rPr lang="en-US" dirty="0" smtClean="0"/>
              <a:t>Beth Hogan</a:t>
            </a:r>
          </a:p>
          <a:p>
            <a:r>
              <a:rPr lang="en-US" dirty="0" smtClean="0"/>
              <a:t>Principal Sales Consultant</a:t>
            </a:r>
          </a:p>
          <a:p>
            <a:r>
              <a:rPr lang="en-US" dirty="0" smtClean="0"/>
              <a:t>June 1, 2016</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2651253321"/>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Online Ordering</a:t>
            </a:r>
            <a:endParaRPr lang="en-US" sz="2000" i="1" dirty="0">
              <a:solidFill>
                <a:srgbClr val="FFFFFF"/>
              </a:solidFill>
            </a:endParaRPr>
          </a:p>
        </p:txBody>
      </p:sp>
      <p:pic>
        <p:nvPicPr>
          <p:cNvPr id="46" name="Picture 2" descr="C:\temp\icons\ic-MobilePhone-wht.png"/>
          <p:cNvPicPr>
            <a:picLocks noChangeAspect="1" noChangeArrowheads="1"/>
          </p:cNvPicPr>
          <p:nvPr/>
        </p:nvPicPr>
        <p:blipFill>
          <a:blip r:embed="rId3" cstate="print"/>
          <a:srcRect l="22222" t="11111" r="27778" b="11111"/>
          <a:stretch>
            <a:fillRect/>
          </a:stretch>
        </p:blipFill>
        <p:spPr bwMode="auto">
          <a:xfrm>
            <a:off x="2861355" y="2828955"/>
            <a:ext cx="489857" cy="762000"/>
          </a:xfrm>
          <a:prstGeom prst="rect">
            <a:avLst/>
          </a:prstGeom>
          <a:noFill/>
        </p:spPr>
      </p:pic>
      <p:cxnSp>
        <p:nvCxnSpPr>
          <p:cNvPr id="47" name="Straight Connector 46"/>
          <p:cNvCxnSpPr/>
          <p:nvPr/>
        </p:nvCxnSpPr>
        <p:spPr>
          <a:xfrm flipH="1">
            <a:off x="1522412" y="320040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2428845"/>
            <a:ext cx="1680210" cy="2152710"/>
            <a:chOff x="684212" y="1828800"/>
            <a:chExt cx="1680210" cy="2152710"/>
          </a:xfrm>
        </p:grpSpPr>
        <p:pic>
          <p:nvPicPr>
            <p:cNvPr id="43" name="Picture 42" descr="DataScience_Tom_President_Colored.png"/>
            <p:cNvPicPr>
              <a:picLocks noChangeAspect="1"/>
            </p:cNvPicPr>
            <p:nvPr/>
          </p:nvPicPr>
          <p:blipFill>
            <a:blip r:embed="rId4"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44" name="TextBox 43"/>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0"/>
          <p:cNvGrpSpPr/>
          <p:nvPr/>
        </p:nvGrpSpPr>
        <p:grpSpPr>
          <a:xfrm>
            <a:off x="4749074" y="1219200"/>
            <a:ext cx="938077" cy="810399"/>
            <a:chOff x="5628019" y="1219200"/>
            <a:chExt cx="938077" cy="810399"/>
          </a:xfrm>
        </p:grpSpPr>
        <p:pic>
          <p:nvPicPr>
            <p:cNvPr id="48" name="Picture 47" descr="ic-FlatscreenMonitor-wht.png"/>
            <p:cNvPicPr>
              <a:picLocks noChangeAspect="1"/>
            </p:cNvPicPr>
            <p:nvPr/>
          </p:nvPicPr>
          <p:blipFill>
            <a:blip r:embed="rId5" cstate="print"/>
            <a:srcRect l="12500" t="25000" r="12500" b="25000"/>
            <a:stretch>
              <a:fillRect/>
            </a:stretch>
          </p:blipFill>
          <p:spPr>
            <a:xfrm>
              <a:off x="5697007" y="1219200"/>
              <a:ext cx="800100" cy="533400"/>
            </a:xfrm>
            <a:prstGeom prst="rect">
              <a:avLst/>
            </a:prstGeom>
          </p:spPr>
        </p:pic>
        <p:sp>
          <p:nvSpPr>
            <p:cNvPr id="50" name="Rectangle 49"/>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sp>
        <p:nvSpPr>
          <p:cNvPr id="60" name="Rectangle 59"/>
          <p:cNvSpPr/>
          <p:nvPr/>
        </p:nvSpPr>
        <p:spPr>
          <a:xfrm>
            <a:off x="3275012" y="1293168"/>
            <a:ext cx="14478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Download  Mobile App</a:t>
            </a:r>
          </a:p>
        </p:txBody>
      </p:sp>
      <p:grpSp>
        <p:nvGrpSpPr>
          <p:cNvPr id="4" name="Group 192"/>
          <p:cNvGrpSpPr/>
          <p:nvPr/>
        </p:nvGrpSpPr>
        <p:grpSpPr>
          <a:xfrm>
            <a:off x="3122612" y="1524000"/>
            <a:ext cx="1676400" cy="1234440"/>
            <a:chOff x="3122612" y="1524000"/>
            <a:chExt cx="1676400" cy="1234440"/>
          </a:xfrm>
        </p:grpSpPr>
        <p:cxnSp>
          <p:nvCxnSpPr>
            <p:cNvPr id="52" name="Straight Connector 51"/>
            <p:cNvCxnSpPr/>
            <p:nvPr/>
          </p:nvCxnSpPr>
          <p:spPr>
            <a:xfrm flipV="1">
              <a:off x="3122612" y="1524000"/>
              <a:ext cx="16328" cy="123444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a:off x="3138940" y="1524000"/>
              <a:ext cx="1660072"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Online Ordering</a:t>
            </a:r>
            <a:endParaRPr lang="en-US" sz="2000" i="1" dirty="0">
              <a:solidFill>
                <a:srgbClr val="FFFFFF"/>
              </a:solidFill>
            </a:endParaRPr>
          </a:p>
        </p:txBody>
      </p:sp>
      <p:pic>
        <p:nvPicPr>
          <p:cNvPr id="46" name="Picture 2" descr="C:\temp\icons\ic-MobilePhone-wht.png"/>
          <p:cNvPicPr>
            <a:picLocks noChangeAspect="1" noChangeArrowheads="1"/>
          </p:cNvPicPr>
          <p:nvPr/>
        </p:nvPicPr>
        <p:blipFill>
          <a:blip r:embed="rId3" cstate="print"/>
          <a:srcRect l="22222" t="11111" r="27778" b="11111"/>
          <a:stretch>
            <a:fillRect/>
          </a:stretch>
        </p:blipFill>
        <p:spPr bwMode="auto">
          <a:xfrm>
            <a:off x="2861355" y="2828955"/>
            <a:ext cx="489857" cy="762000"/>
          </a:xfrm>
          <a:prstGeom prst="rect">
            <a:avLst/>
          </a:prstGeom>
          <a:noFill/>
        </p:spPr>
      </p:pic>
      <p:cxnSp>
        <p:nvCxnSpPr>
          <p:cNvPr id="47" name="Straight Connector 46"/>
          <p:cNvCxnSpPr/>
          <p:nvPr/>
        </p:nvCxnSpPr>
        <p:spPr>
          <a:xfrm flipH="1">
            <a:off x="1522412" y="320040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2428845"/>
            <a:ext cx="1680210" cy="2152710"/>
            <a:chOff x="684212" y="1828800"/>
            <a:chExt cx="1680210" cy="2152710"/>
          </a:xfrm>
        </p:grpSpPr>
        <p:pic>
          <p:nvPicPr>
            <p:cNvPr id="43" name="Picture 42" descr="DataScience_Tom_President_Colored.png"/>
            <p:cNvPicPr>
              <a:picLocks noChangeAspect="1"/>
            </p:cNvPicPr>
            <p:nvPr/>
          </p:nvPicPr>
          <p:blipFill>
            <a:blip r:embed="rId4"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44" name="TextBox 43"/>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0"/>
          <p:cNvGrpSpPr/>
          <p:nvPr/>
        </p:nvGrpSpPr>
        <p:grpSpPr>
          <a:xfrm>
            <a:off x="4749074" y="1219200"/>
            <a:ext cx="938077" cy="810399"/>
            <a:chOff x="5628019" y="1219200"/>
            <a:chExt cx="938077" cy="810399"/>
          </a:xfrm>
        </p:grpSpPr>
        <p:pic>
          <p:nvPicPr>
            <p:cNvPr id="48" name="Picture 47" descr="ic-FlatscreenMonitor-wht.png"/>
            <p:cNvPicPr>
              <a:picLocks noChangeAspect="1"/>
            </p:cNvPicPr>
            <p:nvPr/>
          </p:nvPicPr>
          <p:blipFill>
            <a:blip r:embed="rId5" cstate="print"/>
            <a:srcRect l="12500" t="25000" r="12500" b="25000"/>
            <a:stretch>
              <a:fillRect/>
            </a:stretch>
          </p:blipFill>
          <p:spPr>
            <a:xfrm>
              <a:off x="5697007" y="1219200"/>
              <a:ext cx="800100" cy="533400"/>
            </a:xfrm>
            <a:prstGeom prst="rect">
              <a:avLst/>
            </a:prstGeom>
          </p:spPr>
        </p:pic>
        <p:sp>
          <p:nvSpPr>
            <p:cNvPr id="50" name="Rectangle 49"/>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sp>
        <p:nvSpPr>
          <p:cNvPr id="60" name="Rectangle 59"/>
          <p:cNvSpPr/>
          <p:nvPr/>
        </p:nvSpPr>
        <p:spPr>
          <a:xfrm>
            <a:off x="3275012" y="1293168"/>
            <a:ext cx="14478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Download  Mobile App</a:t>
            </a:r>
          </a:p>
        </p:txBody>
      </p:sp>
      <p:grpSp>
        <p:nvGrpSpPr>
          <p:cNvPr id="4" name="Group 85"/>
          <p:cNvGrpSpPr/>
          <p:nvPr/>
        </p:nvGrpSpPr>
        <p:grpSpPr>
          <a:xfrm>
            <a:off x="6733405" y="5572780"/>
            <a:ext cx="1045479" cy="1071265"/>
            <a:chOff x="2957272" y="2819400"/>
            <a:chExt cx="1045479" cy="1071265"/>
          </a:xfrm>
        </p:grpSpPr>
        <p:pic>
          <p:nvPicPr>
            <p:cNvPr id="91" name="Picture 90" descr="mobile_w_72.png"/>
            <p:cNvPicPr>
              <a:picLocks noChangeAspect="1"/>
            </p:cNvPicPr>
            <p:nvPr/>
          </p:nvPicPr>
          <p:blipFill>
            <a:blip r:embed="rId6" cstate="print"/>
            <a:stretch>
              <a:fillRect/>
            </a:stretch>
          </p:blipFill>
          <p:spPr>
            <a:xfrm>
              <a:off x="3137112" y="2819400"/>
              <a:ext cx="685800" cy="685800"/>
            </a:xfrm>
            <a:prstGeom prst="rect">
              <a:avLst/>
            </a:prstGeom>
          </p:spPr>
        </p:pic>
        <p:sp>
          <p:nvSpPr>
            <p:cNvPr id="92" name="Rectangle 91"/>
            <p:cNvSpPr/>
            <p:nvPr/>
          </p:nvSpPr>
          <p:spPr>
            <a:xfrm>
              <a:off x="2957272" y="3429000"/>
              <a:ext cx="1045479"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Mobile Cloud</a:t>
              </a:r>
            </a:p>
            <a:p>
              <a:pPr algn="ctr"/>
              <a:r>
                <a:rPr lang="en-US" sz="1200" b="1" kern="0" dirty="0" smtClean="0">
                  <a:solidFill>
                    <a:srgbClr val="FFFFFF"/>
                  </a:solidFill>
                  <a:ea typeface="Calibri"/>
                  <a:cs typeface="MV Boli" pitchFamily="2" charset="0"/>
                  <a:sym typeface="Calibri"/>
                </a:rPr>
                <a:t>Service</a:t>
              </a:r>
            </a:p>
          </p:txBody>
        </p:sp>
      </p:grpSp>
      <p:grpSp>
        <p:nvGrpSpPr>
          <p:cNvPr id="5" name="Group 100"/>
          <p:cNvGrpSpPr/>
          <p:nvPr/>
        </p:nvGrpSpPr>
        <p:grpSpPr>
          <a:xfrm>
            <a:off x="10161261" y="3820805"/>
            <a:ext cx="1608133" cy="1071265"/>
            <a:chOff x="10090948" y="3048625"/>
            <a:chExt cx="1608133" cy="1071265"/>
          </a:xfrm>
        </p:grpSpPr>
        <p:sp>
          <p:nvSpPr>
            <p:cNvPr id="86" name="Rectangle 85"/>
            <p:cNvSpPr/>
            <p:nvPr/>
          </p:nvSpPr>
          <p:spPr>
            <a:xfrm>
              <a:off x="10090948" y="3658225"/>
              <a:ext cx="1608133"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a:p>
              <a:pPr algn="ctr"/>
              <a:r>
                <a:rPr lang="en-US" sz="1200" b="1" kern="0" dirty="0" smtClean="0">
                  <a:solidFill>
                    <a:srgbClr val="FFFFFF"/>
                  </a:solidFill>
                  <a:ea typeface="Calibri"/>
                  <a:cs typeface="MV Boli" pitchFamily="2" charset="0"/>
                  <a:sym typeface="Calibri"/>
                </a:rPr>
                <a:t>Database</a:t>
              </a:r>
            </a:p>
          </p:txBody>
        </p:sp>
        <p:pic>
          <p:nvPicPr>
            <p:cNvPr id="98" name="Picture 97" descr="database_w_72.png"/>
            <p:cNvPicPr>
              <a:picLocks noChangeAspect="1"/>
            </p:cNvPicPr>
            <p:nvPr/>
          </p:nvPicPr>
          <p:blipFill>
            <a:blip r:embed="rId7" cstate="print"/>
            <a:stretch>
              <a:fillRect/>
            </a:stretch>
          </p:blipFill>
          <p:spPr>
            <a:xfrm>
              <a:off x="10552115" y="3048625"/>
              <a:ext cx="685800" cy="685800"/>
            </a:xfrm>
            <a:prstGeom prst="rect">
              <a:avLst/>
            </a:prstGeom>
          </p:spPr>
        </p:pic>
      </p:grpSp>
      <p:grpSp>
        <p:nvGrpSpPr>
          <p:cNvPr id="6" name="Group 128"/>
          <p:cNvGrpSpPr/>
          <p:nvPr/>
        </p:nvGrpSpPr>
        <p:grpSpPr>
          <a:xfrm>
            <a:off x="3110844" y="3657600"/>
            <a:ext cx="3745568" cy="2219980"/>
            <a:chOff x="3046412" y="2885420"/>
            <a:chExt cx="3745568" cy="2219980"/>
          </a:xfrm>
        </p:grpSpPr>
        <p:cxnSp>
          <p:nvCxnSpPr>
            <p:cNvPr id="121" name="Straight Connector 120"/>
            <p:cNvCxnSpPr/>
            <p:nvPr/>
          </p:nvCxnSpPr>
          <p:spPr>
            <a:xfrm flipV="1">
              <a:off x="3046412" y="5095220"/>
              <a:ext cx="3745568" cy="1018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046412" y="2885420"/>
              <a:ext cx="11768" cy="221998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196"/>
          <p:cNvGrpSpPr/>
          <p:nvPr/>
        </p:nvGrpSpPr>
        <p:grpSpPr>
          <a:xfrm>
            <a:off x="7618412" y="4963180"/>
            <a:ext cx="3341032" cy="914400"/>
            <a:chOff x="7618412" y="4963180"/>
            <a:chExt cx="3341032" cy="914400"/>
          </a:xfrm>
        </p:grpSpPr>
        <p:cxnSp>
          <p:nvCxnSpPr>
            <p:cNvPr id="136" name="Straight Connector 135"/>
            <p:cNvCxnSpPr/>
            <p:nvPr/>
          </p:nvCxnSpPr>
          <p:spPr>
            <a:xfrm>
              <a:off x="7618412" y="5867400"/>
              <a:ext cx="3341032" cy="1018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10959444" y="4963180"/>
              <a:ext cx="0" cy="91440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192"/>
          <p:cNvGrpSpPr/>
          <p:nvPr/>
        </p:nvGrpSpPr>
        <p:grpSpPr>
          <a:xfrm>
            <a:off x="3122612" y="1524000"/>
            <a:ext cx="1676400" cy="1234440"/>
            <a:chOff x="3122612" y="1524000"/>
            <a:chExt cx="1676400" cy="1234440"/>
          </a:xfrm>
        </p:grpSpPr>
        <p:cxnSp>
          <p:nvCxnSpPr>
            <p:cNvPr id="52" name="Straight Connector 51"/>
            <p:cNvCxnSpPr/>
            <p:nvPr/>
          </p:nvCxnSpPr>
          <p:spPr>
            <a:xfrm flipV="1">
              <a:off x="3122612" y="1524000"/>
              <a:ext cx="16328" cy="123444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a:off x="3138940" y="1524000"/>
              <a:ext cx="1660072"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4418012" y="5638800"/>
            <a:ext cx="19812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Setup/Save Customer Profile</a:t>
            </a:r>
          </a:p>
        </p:txBody>
      </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Online Ordering</a:t>
            </a:r>
            <a:endParaRPr lang="en-US" sz="2000" i="1" dirty="0">
              <a:solidFill>
                <a:srgbClr val="FFFFFF"/>
              </a:solidFill>
            </a:endParaRPr>
          </a:p>
        </p:txBody>
      </p:sp>
      <p:pic>
        <p:nvPicPr>
          <p:cNvPr id="46" name="Picture 2" descr="C:\temp\icons\ic-MobilePhone-wht.png"/>
          <p:cNvPicPr>
            <a:picLocks noChangeAspect="1" noChangeArrowheads="1"/>
          </p:cNvPicPr>
          <p:nvPr/>
        </p:nvPicPr>
        <p:blipFill>
          <a:blip r:embed="rId3" cstate="print"/>
          <a:srcRect l="22222" t="11111" r="27778" b="11111"/>
          <a:stretch>
            <a:fillRect/>
          </a:stretch>
        </p:blipFill>
        <p:spPr bwMode="auto">
          <a:xfrm>
            <a:off x="2861355" y="2828955"/>
            <a:ext cx="489857" cy="762000"/>
          </a:xfrm>
          <a:prstGeom prst="rect">
            <a:avLst/>
          </a:prstGeom>
          <a:noFill/>
        </p:spPr>
      </p:pic>
      <p:cxnSp>
        <p:nvCxnSpPr>
          <p:cNvPr id="47" name="Straight Connector 46"/>
          <p:cNvCxnSpPr/>
          <p:nvPr/>
        </p:nvCxnSpPr>
        <p:spPr>
          <a:xfrm flipH="1">
            <a:off x="1522412" y="320040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2428845"/>
            <a:ext cx="1680210" cy="2152710"/>
            <a:chOff x="684212" y="1828800"/>
            <a:chExt cx="1680210" cy="2152710"/>
          </a:xfrm>
        </p:grpSpPr>
        <p:pic>
          <p:nvPicPr>
            <p:cNvPr id="43" name="Picture 42" descr="DataScience_Tom_President_Colored.png"/>
            <p:cNvPicPr>
              <a:picLocks noChangeAspect="1"/>
            </p:cNvPicPr>
            <p:nvPr/>
          </p:nvPicPr>
          <p:blipFill>
            <a:blip r:embed="rId4"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44" name="TextBox 43"/>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0"/>
          <p:cNvGrpSpPr/>
          <p:nvPr/>
        </p:nvGrpSpPr>
        <p:grpSpPr>
          <a:xfrm>
            <a:off x="4749074" y="1219200"/>
            <a:ext cx="938077" cy="810399"/>
            <a:chOff x="5628019" y="1219200"/>
            <a:chExt cx="938077" cy="810399"/>
          </a:xfrm>
        </p:grpSpPr>
        <p:pic>
          <p:nvPicPr>
            <p:cNvPr id="48" name="Picture 47" descr="ic-FlatscreenMonitor-wht.png"/>
            <p:cNvPicPr>
              <a:picLocks noChangeAspect="1"/>
            </p:cNvPicPr>
            <p:nvPr/>
          </p:nvPicPr>
          <p:blipFill>
            <a:blip r:embed="rId5" cstate="print"/>
            <a:srcRect l="12500" t="25000" r="12500" b="25000"/>
            <a:stretch>
              <a:fillRect/>
            </a:stretch>
          </p:blipFill>
          <p:spPr>
            <a:xfrm>
              <a:off x="5697007" y="1219200"/>
              <a:ext cx="800100" cy="533400"/>
            </a:xfrm>
            <a:prstGeom prst="rect">
              <a:avLst/>
            </a:prstGeom>
          </p:spPr>
        </p:pic>
        <p:sp>
          <p:nvSpPr>
            <p:cNvPr id="50" name="Rectangle 49"/>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sp>
        <p:nvSpPr>
          <p:cNvPr id="60" name="Rectangle 59"/>
          <p:cNvSpPr/>
          <p:nvPr/>
        </p:nvSpPr>
        <p:spPr>
          <a:xfrm>
            <a:off x="3275012" y="1293168"/>
            <a:ext cx="14478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Download  Mobile App</a:t>
            </a:r>
          </a:p>
        </p:txBody>
      </p:sp>
      <p:grpSp>
        <p:nvGrpSpPr>
          <p:cNvPr id="4" name="Group 102"/>
          <p:cNvGrpSpPr/>
          <p:nvPr/>
        </p:nvGrpSpPr>
        <p:grpSpPr>
          <a:xfrm>
            <a:off x="6831991" y="3820805"/>
            <a:ext cx="848309" cy="1071265"/>
            <a:chOff x="6261125" y="3048625"/>
            <a:chExt cx="848309" cy="1071265"/>
          </a:xfrm>
        </p:grpSpPr>
        <p:pic>
          <p:nvPicPr>
            <p:cNvPr id="61" name="Picture 60" descr="marketing_w_72.png"/>
            <p:cNvPicPr>
              <a:picLocks noChangeAspect="1"/>
            </p:cNvPicPr>
            <p:nvPr/>
          </p:nvPicPr>
          <p:blipFill>
            <a:blip r:embed="rId6" cstate="print"/>
            <a:stretch>
              <a:fillRect/>
            </a:stretch>
          </p:blipFill>
          <p:spPr>
            <a:xfrm>
              <a:off x="6342379" y="3048625"/>
              <a:ext cx="685800" cy="685800"/>
            </a:xfrm>
            <a:prstGeom prst="rect">
              <a:avLst/>
            </a:prstGeom>
          </p:spPr>
        </p:pic>
        <p:sp>
          <p:nvSpPr>
            <p:cNvPr id="62" name="Rectangle 61"/>
            <p:cNvSpPr/>
            <p:nvPr/>
          </p:nvSpPr>
          <p:spPr>
            <a:xfrm>
              <a:off x="6261125" y="3658225"/>
              <a:ext cx="848309"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Marketing</a:t>
              </a:r>
            </a:p>
            <a:p>
              <a:pPr algn="ctr"/>
              <a:r>
                <a:rPr lang="en-US" sz="1200" b="1" kern="0" dirty="0" smtClean="0">
                  <a:solidFill>
                    <a:srgbClr val="FFFFFF"/>
                  </a:solidFill>
                  <a:ea typeface="Calibri"/>
                  <a:cs typeface="MV Boli" pitchFamily="2" charset="0"/>
                  <a:sym typeface="Calibri"/>
                </a:rPr>
                <a:t>Cloud</a:t>
              </a:r>
            </a:p>
          </p:txBody>
        </p:sp>
      </p:grpSp>
      <p:sp>
        <p:nvSpPr>
          <p:cNvPr id="70" name="Rectangle 69"/>
          <p:cNvSpPr/>
          <p:nvPr/>
        </p:nvSpPr>
        <p:spPr>
          <a:xfrm>
            <a:off x="4418012" y="4114800"/>
            <a:ext cx="16764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Flash Sale Push Notification</a:t>
            </a:r>
          </a:p>
        </p:txBody>
      </p:sp>
      <p:cxnSp>
        <p:nvCxnSpPr>
          <p:cNvPr id="72" name="Straight Connector 71"/>
          <p:cNvCxnSpPr/>
          <p:nvPr/>
        </p:nvCxnSpPr>
        <p:spPr>
          <a:xfrm>
            <a:off x="7618412" y="4114800"/>
            <a:ext cx="2971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8151812" y="4114800"/>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Retrieve Customer Profile</a:t>
            </a:r>
          </a:p>
        </p:txBody>
      </p:sp>
      <p:grpSp>
        <p:nvGrpSpPr>
          <p:cNvPr id="5" name="Group 85"/>
          <p:cNvGrpSpPr/>
          <p:nvPr/>
        </p:nvGrpSpPr>
        <p:grpSpPr>
          <a:xfrm>
            <a:off x="6733405" y="5572780"/>
            <a:ext cx="1045479" cy="1071265"/>
            <a:chOff x="2957272" y="2819400"/>
            <a:chExt cx="1045479" cy="1071265"/>
          </a:xfrm>
        </p:grpSpPr>
        <p:pic>
          <p:nvPicPr>
            <p:cNvPr id="91" name="Picture 90" descr="mobile_w_72.png"/>
            <p:cNvPicPr>
              <a:picLocks noChangeAspect="1"/>
            </p:cNvPicPr>
            <p:nvPr/>
          </p:nvPicPr>
          <p:blipFill>
            <a:blip r:embed="rId7" cstate="print"/>
            <a:stretch>
              <a:fillRect/>
            </a:stretch>
          </p:blipFill>
          <p:spPr>
            <a:xfrm>
              <a:off x="3137112" y="2819400"/>
              <a:ext cx="685800" cy="685800"/>
            </a:xfrm>
            <a:prstGeom prst="rect">
              <a:avLst/>
            </a:prstGeom>
          </p:spPr>
        </p:pic>
        <p:sp>
          <p:nvSpPr>
            <p:cNvPr id="92" name="Rectangle 91"/>
            <p:cNvSpPr/>
            <p:nvPr/>
          </p:nvSpPr>
          <p:spPr>
            <a:xfrm>
              <a:off x="2957272" y="3429000"/>
              <a:ext cx="1045479"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Mobile Cloud</a:t>
              </a:r>
            </a:p>
            <a:p>
              <a:pPr algn="ctr"/>
              <a:r>
                <a:rPr lang="en-US" sz="1200" b="1" kern="0" dirty="0" smtClean="0">
                  <a:solidFill>
                    <a:srgbClr val="FFFFFF"/>
                  </a:solidFill>
                  <a:ea typeface="Calibri"/>
                  <a:cs typeface="MV Boli" pitchFamily="2" charset="0"/>
                  <a:sym typeface="Calibri"/>
                </a:rPr>
                <a:t>Service</a:t>
              </a:r>
            </a:p>
          </p:txBody>
        </p:sp>
      </p:grpSp>
      <p:grpSp>
        <p:nvGrpSpPr>
          <p:cNvPr id="6" name="Group 100"/>
          <p:cNvGrpSpPr/>
          <p:nvPr/>
        </p:nvGrpSpPr>
        <p:grpSpPr>
          <a:xfrm>
            <a:off x="10161261" y="3820805"/>
            <a:ext cx="1608133" cy="1071265"/>
            <a:chOff x="10090948" y="3048625"/>
            <a:chExt cx="1608133" cy="1071265"/>
          </a:xfrm>
        </p:grpSpPr>
        <p:sp>
          <p:nvSpPr>
            <p:cNvPr id="86" name="Rectangle 85"/>
            <p:cNvSpPr/>
            <p:nvPr/>
          </p:nvSpPr>
          <p:spPr>
            <a:xfrm>
              <a:off x="10090948" y="3658225"/>
              <a:ext cx="1608133"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a:p>
              <a:pPr algn="ctr"/>
              <a:r>
                <a:rPr lang="en-US" sz="1200" b="1" kern="0" dirty="0" smtClean="0">
                  <a:solidFill>
                    <a:srgbClr val="FFFFFF"/>
                  </a:solidFill>
                  <a:ea typeface="Calibri"/>
                  <a:cs typeface="MV Boli" pitchFamily="2" charset="0"/>
                  <a:sym typeface="Calibri"/>
                </a:rPr>
                <a:t>Database</a:t>
              </a:r>
            </a:p>
          </p:txBody>
        </p:sp>
        <p:pic>
          <p:nvPicPr>
            <p:cNvPr id="98" name="Picture 97" descr="database_w_72.png"/>
            <p:cNvPicPr>
              <a:picLocks noChangeAspect="1"/>
            </p:cNvPicPr>
            <p:nvPr/>
          </p:nvPicPr>
          <p:blipFill>
            <a:blip r:embed="rId8" cstate="print"/>
            <a:stretch>
              <a:fillRect/>
            </a:stretch>
          </p:blipFill>
          <p:spPr>
            <a:xfrm>
              <a:off x="10552115" y="3048625"/>
              <a:ext cx="685800" cy="685800"/>
            </a:xfrm>
            <a:prstGeom prst="rect">
              <a:avLst/>
            </a:prstGeom>
          </p:spPr>
        </p:pic>
      </p:grpSp>
      <p:grpSp>
        <p:nvGrpSpPr>
          <p:cNvPr id="7" name="Group 128"/>
          <p:cNvGrpSpPr/>
          <p:nvPr/>
        </p:nvGrpSpPr>
        <p:grpSpPr>
          <a:xfrm>
            <a:off x="3110844" y="3657600"/>
            <a:ext cx="3745568" cy="2219980"/>
            <a:chOff x="3046412" y="2885420"/>
            <a:chExt cx="3745568" cy="2219980"/>
          </a:xfrm>
        </p:grpSpPr>
        <p:cxnSp>
          <p:nvCxnSpPr>
            <p:cNvPr id="121" name="Straight Connector 120"/>
            <p:cNvCxnSpPr/>
            <p:nvPr/>
          </p:nvCxnSpPr>
          <p:spPr>
            <a:xfrm flipV="1">
              <a:off x="3046412" y="5095220"/>
              <a:ext cx="3745568" cy="1018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046412" y="2885420"/>
              <a:ext cx="11768" cy="221998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35" name="Rectangle 134"/>
          <p:cNvSpPr/>
          <p:nvPr/>
        </p:nvSpPr>
        <p:spPr>
          <a:xfrm>
            <a:off x="4418012" y="5638800"/>
            <a:ext cx="19812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Setup/Save Customer Profile</a:t>
            </a:r>
          </a:p>
        </p:txBody>
      </p:sp>
      <p:cxnSp>
        <p:nvCxnSpPr>
          <p:cNvPr id="136" name="Straight Connector 135"/>
          <p:cNvCxnSpPr/>
          <p:nvPr/>
        </p:nvCxnSpPr>
        <p:spPr>
          <a:xfrm>
            <a:off x="7618412" y="5867400"/>
            <a:ext cx="3341032" cy="1018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10959444" y="4963180"/>
            <a:ext cx="0" cy="91440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192"/>
          <p:cNvGrpSpPr/>
          <p:nvPr/>
        </p:nvGrpSpPr>
        <p:grpSpPr>
          <a:xfrm>
            <a:off x="3122612" y="1524000"/>
            <a:ext cx="1676400" cy="1234440"/>
            <a:chOff x="3122612" y="1524000"/>
            <a:chExt cx="1676400" cy="1234440"/>
          </a:xfrm>
        </p:grpSpPr>
        <p:cxnSp>
          <p:nvCxnSpPr>
            <p:cNvPr id="52" name="Straight Connector 51"/>
            <p:cNvCxnSpPr/>
            <p:nvPr/>
          </p:nvCxnSpPr>
          <p:spPr>
            <a:xfrm flipV="1">
              <a:off x="3122612" y="1524000"/>
              <a:ext cx="16328" cy="123444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a:off x="3138940" y="1524000"/>
              <a:ext cx="1660072"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 name="Group 210"/>
          <p:cNvGrpSpPr/>
          <p:nvPr/>
        </p:nvGrpSpPr>
        <p:grpSpPr>
          <a:xfrm>
            <a:off x="3122612" y="3581400"/>
            <a:ext cx="3733800" cy="533400"/>
            <a:chOff x="3122612" y="3581400"/>
            <a:chExt cx="3733800" cy="533400"/>
          </a:xfrm>
        </p:grpSpPr>
        <p:cxnSp>
          <p:nvCxnSpPr>
            <p:cNvPr id="198" name="Straight Connector 197"/>
            <p:cNvCxnSpPr/>
            <p:nvPr/>
          </p:nvCxnSpPr>
          <p:spPr>
            <a:xfrm>
              <a:off x="3122612" y="4114800"/>
              <a:ext cx="37338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3122612" y="3581400"/>
              <a:ext cx="0" cy="5334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2</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2"/>
          </a:xfrm>
          <a:prstGeom prst="rect">
            <a:avLst/>
          </a:prstGeom>
        </p:spPr>
      </p:pic>
      <p:sp>
        <p:nvSpPr>
          <p:cNvPr id="8" name="Rectangle 7"/>
          <p:cNvSpPr/>
          <p:nvPr/>
        </p:nvSpPr>
        <p:spPr>
          <a:xfrm>
            <a:off x="0" y="625900"/>
            <a:ext cx="8229600" cy="1329024"/>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671905"/>
            <a:ext cx="7919692" cy="1200329"/>
          </a:xfrm>
          <a:prstGeom prst="rect">
            <a:avLst/>
          </a:prstGeom>
        </p:spPr>
        <p:txBody>
          <a:bodyPr wrap="square">
            <a:spAutoFit/>
          </a:bodyPr>
          <a:lstStyle/>
          <a:p>
            <a:r>
              <a:rPr lang="en-US" b="1" dirty="0" smtClean="0">
                <a:solidFill>
                  <a:schemeClr val="bg1"/>
                </a:solidFill>
              </a:rPr>
              <a:t>Meet Lina. She dreams of creating a new home office. One that will enable her to comfortably work from home 2-3 days a week. A modern design, that will foster learning for her two daughters while enabling her husband, Patrick, to stay on top of the bills.</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Online Ordering</a:t>
            </a:r>
            <a:endParaRPr lang="en-US" sz="2000" i="1" dirty="0">
              <a:solidFill>
                <a:srgbClr val="FFFFFF"/>
              </a:solidFill>
            </a:endParaRPr>
          </a:p>
        </p:txBody>
      </p:sp>
      <p:pic>
        <p:nvPicPr>
          <p:cNvPr id="46" name="Picture 2" descr="C:\temp\icons\ic-MobilePhone-wht.png"/>
          <p:cNvPicPr>
            <a:picLocks noChangeAspect="1" noChangeArrowheads="1"/>
          </p:cNvPicPr>
          <p:nvPr/>
        </p:nvPicPr>
        <p:blipFill>
          <a:blip r:embed="rId3" cstate="print"/>
          <a:srcRect l="22222" t="11111" r="27778" b="11111"/>
          <a:stretch>
            <a:fillRect/>
          </a:stretch>
        </p:blipFill>
        <p:spPr bwMode="auto">
          <a:xfrm>
            <a:off x="2861355" y="2828955"/>
            <a:ext cx="489857" cy="762000"/>
          </a:xfrm>
          <a:prstGeom prst="rect">
            <a:avLst/>
          </a:prstGeom>
          <a:noFill/>
        </p:spPr>
      </p:pic>
      <p:cxnSp>
        <p:nvCxnSpPr>
          <p:cNvPr id="47" name="Straight Connector 46"/>
          <p:cNvCxnSpPr/>
          <p:nvPr/>
        </p:nvCxnSpPr>
        <p:spPr>
          <a:xfrm flipH="1">
            <a:off x="1522412" y="320040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2428845"/>
            <a:ext cx="1680210" cy="2152710"/>
            <a:chOff x="684212" y="1828800"/>
            <a:chExt cx="1680210" cy="2152710"/>
          </a:xfrm>
        </p:grpSpPr>
        <p:pic>
          <p:nvPicPr>
            <p:cNvPr id="43" name="Picture 42" descr="DataScience_Tom_President_Colored.png"/>
            <p:cNvPicPr>
              <a:picLocks noChangeAspect="1"/>
            </p:cNvPicPr>
            <p:nvPr/>
          </p:nvPicPr>
          <p:blipFill>
            <a:blip r:embed="rId4"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44" name="TextBox 43"/>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0"/>
          <p:cNvGrpSpPr/>
          <p:nvPr/>
        </p:nvGrpSpPr>
        <p:grpSpPr>
          <a:xfrm>
            <a:off x="4749074" y="1219200"/>
            <a:ext cx="938077" cy="810399"/>
            <a:chOff x="5628019" y="1219200"/>
            <a:chExt cx="938077" cy="810399"/>
          </a:xfrm>
        </p:grpSpPr>
        <p:pic>
          <p:nvPicPr>
            <p:cNvPr id="48" name="Picture 47" descr="ic-FlatscreenMonitor-wht.png"/>
            <p:cNvPicPr>
              <a:picLocks noChangeAspect="1"/>
            </p:cNvPicPr>
            <p:nvPr/>
          </p:nvPicPr>
          <p:blipFill>
            <a:blip r:embed="rId5" cstate="print"/>
            <a:srcRect l="12500" t="25000" r="12500" b="25000"/>
            <a:stretch>
              <a:fillRect/>
            </a:stretch>
          </p:blipFill>
          <p:spPr>
            <a:xfrm>
              <a:off x="5697007" y="1219200"/>
              <a:ext cx="800100" cy="533400"/>
            </a:xfrm>
            <a:prstGeom prst="rect">
              <a:avLst/>
            </a:prstGeom>
          </p:spPr>
        </p:pic>
        <p:sp>
          <p:nvSpPr>
            <p:cNvPr id="50" name="Rectangle 49"/>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sp>
        <p:nvSpPr>
          <p:cNvPr id="60" name="Rectangle 59"/>
          <p:cNvSpPr/>
          <p:nvPr/>
        </p:nvSpPr>
        <p:spPr>
          <a:xfrm>
            <a:off x="3275012" y="1293168"/>
            <a:ext cx="14478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Download  Mobile App</a:t>
            </a:r>
          </a:p>
        </p:txBody>
      </p:sp>
      <p:grpSp>
        <p:nvGrpSpPr>
          <p:cNvPr id="4" name="Group 102"/>
          <p:cNvGrpSpPr/>
          <p:nvPr/>
        </p:nvGrpSpPr>
        <p:grpSpPr>
          <a:xfrm>
            <a:off x="6831991" y="3820805"/>
            <a:ext cx="848309" cy="1071265"/>
            <a:chOff x="6261125" y="3048625"/>
            <a:chExt cx="848309" cy="1071265"/>
          </a:xfrm>
        </p:grpSpPr>
        <p:pic>
          <p:nvPicPr>
            <p:cNvPr id="61" name="Picture 60" descr="marketing_w_72.png"/>
            <p:cNvPicPr>
              <a:picLocks noChangeAspect="1"/>
            </p:cNvPicPr>
            <p:nvPr/>
          </p:nvPicPr>
          <p:blipFill>
            <a:blip r:embed="rId6" cstate="print"/>
            <a:stretch>
              <a:fillRect/>
            </a:stretch>
          </p:blipFill>
          <p:spPr>
            <a:xfrm>
              <a:off x="6342379" y="3048625"/>
              <a:ext cx="685800" cy="685800"/>
            </a:xfrm>
            <a:prstGeom prst="rect">
              <a:avLst/>
            </a:prstGeom>
          </p:spPr>
        </p:pic>
        <p:sp>
          <p:nvSpPr>
            <p:cNvPr id="62" name="Rectangle 61"/>
            <p:cNvSpPr/>
            <p:nvPr/>
          </p:nvSpPr>
          <p:spPr>
            <a:xfrm>
              <a:off x="6261125" y="3658225"/>
              <a:ext cx="848309"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Marketing</a:t>
              </a:r>
            </a:p>
            <a:p>
              <a:pPr algn="ctr"/>
              <a:r>
                <a:rPr lang="en-US" sz="1200" b="1" kern="0" dirty="0" smtClean="0">
                  <a:solidFill>
                    <a:srgbClr val="FFFFFF"/>
                  </a:solidFill>
                  <a:ea typeface="Calibri"/>
                  <a:cs typeface="MV Boli" pitchFamily="2" charset="0"/>
                  <a:sym typeface="Calibri"/>
                </a:rPr>
                <a:t>Cloud</a:t>
              </a:r>
            </a:p>
          </p:txBody>
        </p:sp>
      </p:grpSp>
      <p:sp>
        <p:nvSpPr>
          <p:cNvPr id="70" name="Rectangle 69"/>
          <p:cNvSpPr/>
          <p:nvPr/>
        </p:nvSpPr>
        <p:spPr>
          <a:xfrm>
            <a:off x="4418012" y="4114800"/>
            <a:ext cx="16764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Flash Sale Push Notification</a:t>
            </a:r>
          </a:p>
        </p:txBody>
      </p:sp>
      <p:cxnSp>
        <p:nvCxnSpPr>
          <p:cNvPr id="72" name="Straight Connector 71"/>
          <p:cNvCxnSpPr/>
          <p:nvPr/>
        </p:nvCxnSpPr>
        <p:spPr>
          <a:xfrm>
            <a:off x="7618412" y="4114800"/>
            <a:ext cx="2971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8151812" y="4114800"/>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Retrieve Customer Profile</a:t>
            </a:r>
          </a:p>
        </p:txBody>
      </p:sp>
      <p:grpSp>
        <p:nvGrpSpPr>
          <p:cNvPr id="5" name="Group 85"/>
          <p:cNvGrpSpPr/>
          <p:nvPr/>
        </p:nvGrpSpPr>
        <p:grpSpPr>
          <a:xfrm>
            <a:off x="6733405" y="5572780"/>
            <a:ext cx="1045479" cy="1071265"/>
            <a:chOff x="2957272" y="2819400"/>
            <a:chExt cx="1045479" cy="1071265"/>
          </a:xfrm>
        </p:grpSpPr>
        <p:pic>
          <p:nvPicPr>
            <p:cNvPr id="91" name="Picture 90" descr="mobile_w_72.png"/>
            <p:cNvPicPr>
              <a:picLocks noChangeAspect="1"/>
            </p:cNvPicPr>
            <p:nvPr/>
          </p:nvPicPr>
          <p:blipFill>
            <a:blip r:embed="rId7" cstate="print"/>
            <a:stretch>
              <a:fillRect/>
            </a:stretch>
          </p:blipFill>
          <p:spPr>
            <a:xfrm>
              <a:off x="3137112" y="2819400"/>
              <a:ext cx="685800" cy="685800"/>
            </a:xfrm>
            <a:prstGeom prst="rect">
              <a:avLst/>
            </a:prstGeom>
          </p:spPr>
        </p:pic>
        <p:sp>
          <p:nvSpPr>
            <p:cNvPr id="92" name="Rectangle 91"/>
            <p:cNvSpPr/>
            <p:nvPr/>
          </p:nvSpPr>
          <p:spPr>
            <a:xfrm>
              <a:off x="2957272" y="3429000"/>
              <a:ext cx="1045479"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Mobile Cloud</a:t>
              </a:r>
            </a:p>
            <a:p>
              <a:pPr algn="ctr"/>
              <a:r>
                <a:rPr lang="en-US" sz="1200" b="1" kern="0" dirty="0" smtClean="0">
                  <a:solidFill>
                    <a:srgbClr val="FFFFFF"/>
                  </a:solidFill>
                  <a:ea typeface="Calibri"/>
                  <a:cs typeface="MV Boli" pitchFamily="2" charset="0"/>
                  <a:sym typeface="Calibri"/>
                </a:rPr>
                <a:t>Service</a:t>
              </a:r>
            </a:p>
          </p:txBody>
        </p:sp>
      </p:grpSp>
      <p:grpSp>
        <p:nvGrpSpPr>
          <p:cNvPr id="6" name="Group 100"/>
          <p:cNvGrpSpPr/>
          <p:nvPr/>
        </p:nvGrpSpPr>
        <p:grpSpPr>
          <a:xfrm>
            <a:off x="10161261" y="3820805"/>
            <a:ext cx="1608133" cy="1071265"/>
            <a:chOff x="10090948" y="3048625"/>
            <a:chExt cx="1608133" cy="1071265"/>
          </a:xfrm>
        </p:grpSpPr>
        <p:sp>
          <p:nvSpPr>
            <p:cNvPr id="86" name="Rectangle 85"/>
            <p:cNvSpPr/>
            <p:nvPr/>
          </p:nvSpPr>
          <p:spPr>
            <a:xfrm>
              <a:off x="10090948" y="3658225"/>
              <a:ext cx="1608133"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a:p>
              <a:pPr algn="ctr"/>
              <a:r>
                <a:rPr lang="en-US" sz="1200" b="1" kern="0" dirty="0" smtClean="0">
                  <a:solidFill>
                    <a:srgbClr val="FFFFFF"/>
                  </a:solidFill>
                  <a:ea typeface="Calibri"/>
                  <a:cs typeface="MV Boli" pitchFamily="2" charset="0"/>
                  <a:sym typeface="Calibri"/>
                </a:rPr>
                <a:t>Database</a:t>
              </a:r>
            </a:p>
          </p:txBody>
        </p:sp>
        <p:pic>
          <p:nvPicPr>
            <p:cNvPr id="98" name="Picture 97" descr="database_w_72.png"/>
            <p:cNvPicPr>
              <a:picLocks noChangeAspect="1"/>
            </p:cNvPicPr>
            <p:nvPr/>
          </p:nvPicPr>
          <p:blipFill>
            <a:blip r:embed="rId8" cstate="print"/>
            <a:stretch>
              <a:fillRect/>
            </a:stretch>
          </p:blipFill>
          <p:spPr>
            <a:xfrm>
              <a:off x="10552115" y="3048625"/>
              <a:ext cx="685800" cy="685800"/>
            </a:xfrm>
            <a:prstGeom prst="rect">
              <a:avLst/>
            </a:prstGeom>
          </p:spPr>
        </p:pic>
      </p:grpSp>
      <p:grpSp>
        <p:nvGrpSpPr>
          <p:cNvPr id="7" name="Group 128"/>
          <p:cNvGrpSpPr/>
          <p:nvPr/>
        </p:nvGrpSpPr>
        <p:grpSpPr>
          <a:xfrm>
            <a:off x="3110844" y="3657600"/>
            <a:ext cx="3745568" cy="2219980"/>
            <a:chOff x="3046412" y="2885420"/>
            <a:chExt cx="3745568" cy="2219980"/>
          </a:xfrm>
        </p:grpSpPr>
        <p:cxnSp>
          <p:nvCxnSpPr>
            <p:cNvPr id="121" name="Straight Connector 120"/>
            <p:cNvCxnSpPr/>
            <p:nvPr/>
          </p:nvCxnSpPr>
          <p:spPr>
            <a:xfrm flipV="1">
              <a:off x="3046412" y="5095220"/>
              <a:ext cx="3745568" cy="1018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046412" y="2885420"/>
              <a:ext cx="11768" cy="221998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35" name="Rectangle 134"/>
          <p:cNvSpPr/>
          <p:nvPr/>
        </p:nvSpPr>
        <p:spPr>
          <a:xfrm>
            <a:off x="4418012" y="5638800"/>
            <a:ext cx="19812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Setup/Save Customer Profile</a:t>
            </a:r>
          </a:p>
        </p:txBody>
      </p:sp>
      <p:cxnSp>
        <p:nvCxnSpPr>
          <p:cNvPr id="136" name="Straight Connector 135"/>
          <p:cNvCxnSpPr/>
          <p:nvPr/>
        </p:nvCxnSpPr>
        <p:spPr>
          <a:xfrm>
            <a:off x="7618412" y="5867400"/>
            <a:ext cx="3341032" cy="1018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10959444" y="4963180"/>
            <a:ext cx="0" cy="91440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3427412" y="3200400"/>
            <a:ext cx="1219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55" name="Rectangle 154"/>
          <p:cNvSpPr/>
          <p:nvPr/>
        </p:nvSpPr>
        <p:spPr>
          <a:xfrm>
            <a:off x="3503612" y="3200400"/>
            <a:ext cx="990600" cy="3693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Build Shopping Cart</a:t>
            </a:r>
          </a:p>
        </p:txBody>
      </p:sp>
      <p:grpSp>
        <p:nvGrpSpPr>
          <p:cNvPr id="8" name="Group 153"/>
          <p:cNvGrpSpPr/>
          <p:nvPr/>
        </p:nvGrpSpPr>
        <p:grpSpPr>
          <a:xfrm>
            <a:off x="4456112" y="2870522"/>
            <a:ext cx="1524000" cy="939478"/>
            <a:chOff x="4494212" y="2870522"/>
            <a:chExt cx="1524000" cy="939478"/>
          </a:xfrm>
        </p:grpSpPr>
        <p:pic>
          <p:nvPicPr>
            <p:cNvPr id="147" name="Picture 146" descr="DataScience_Tom_President_Colored.png"/>
            <p:cNvPicPr>
              <a:picLocks noChangeAspect="1"/>
            </p:cNvPicPr>
            <p:nvPr/>
          </p:nvPicPr>
          <p:blipFill>
            <a:blip r:embed="rId9" cstate="print"/>
            <a:srcRect l="8722" t="27730" r="41988" b="14592"/>
            <a:stretch>
              <a:fillRect/>
            </a:stretch>
          </p:blipFill>
          <p:spPr>
            <a:xfrm>
              <a:off x="4741862" y="2870522"/>
              <a:ext cx="1028700" cy="677120"/>
            </a:xfrm>
            <a:prstGeom prst="roundRect">
              <a:avLst/>
            </a:prstGeom>
            <a:ln>
              <a:solidFill>
                <a:schemeClr val="bg2">
                  <a:lumMod val="10000"/>
                </a:schemeClr>
              </a:solidFill>
            </a:ln>
          </p:spPr>
        </p:pic>
        <p:sp>
          <p:nvSpPr>
            <p:cNvPr id="149" name="Rectangle 148"/>
            <p:cNvSpPr/>
            <p:nvPr/>
          </p:nvSpPr>
          <p:spPr>
            <a:xfrm>
              <a:off x="4494212" y="3533001"/>
              <a:ext cx="1524000" cy="276999"/>
            </a:xfrm>
            <a:prstGeom prst="rect">
              <a:avLst/>
            </a:prstGeom>
          </p:spPr>
          <p:txBody>
            <a:bodyPr wrap="square">
              <a:spAutoFit/>
            </a:bodyPr>
            <a:lstStyle/>
            <a:p>
              <a:pPr algn="ctr"/>
              <a:r>
                <a:rPr lang="en-US" sz="1200" b="1" kern="0" dirty="0" smtClean="0">
                  <a:solidFill>
                    <a:srgbClr val="FFFFFF"/>
                  </a:solidFill>
                  <a:ea typeface="Calibri"/>
                  <a:cs typeface="MV Boli" pitchFamily="2" charset="0"/>
                  <a:sym typeface="Calibri"/>
                </a:rPr>
                <a:t>Purchase Preview</a:t>
              </a:r>
            </a:p>
          </p:txBody>
        </p:sp>
      </p:grpSp>
      <p:grpSp>
        <p:nvGrpSpPr>
          <p:cNvPr id="9" name="Group 192"/>
          <p:cNvGrpSpPr/>
          <p:nvPr/>
        </p:nvGrpSpPr>
        <p:grpSpPr>
          <a:xfrm>
            <a:off x="3122612" y="1524000"/>
            <a:ext cx="1676400" cy="1234440"/>
            <a:chOff x="3122612" y="1524000"/>
            <a:chExt cx="1676400" cy="1234440"/>
          </a:xfrm>
        </p:grpSpPr>
        <p:cxnSp>
          <p:nvCxnSpPr>
            <p:cNvPr id="52" name="Straight Connector 51"/>
            <p:cNvCxnSpPr/>
            <p:nvPr/>
          </p:nvCxnSpPr>
          <p:spPr>
            <a:xfrm flipV="1">
              <a:off x="3122612" y="1524000"/>
              <a:ext cx="16328" cy="123444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a:off x="3138940" y="1524000"/>
              <a:ext cx="1660072"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0" name="Group 210"/>
          <p:cNvGrpSpPr/>
          <p:nvPr/>
        </p:nvGrpSpPr>
        <p:grpSpPr>
          <a:xfrm>
            <a:off x="3122612" y="3581400"/>
            <a:ext cx="3733800" cy="533400"/>
            <a:chOff x="3122612" y="3581400"/>
            <a:chExt cx="3733800" cy="533400"/>
          </a:xfrm>
        </p:grpSpPr>
        <p:cxnSp>
          <p:nvCxnSpPr>
            <p:cNvPr id="198" name="Straight Connector 197"/>
            <p:cNvCxnSpPr/>
            <p:nvPr/>
          </p:nvCxnSpPr>
          <p:spPr>
            <a:xfrm>
              <a:off x="3122612" y="4114800"/>
              <a:ext cx="37338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3122612" y="3581400"/>
              <a:ext cx="0" cy="5334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Online Ordering</a:t>
            </a:r>
            <a:endParaRPr lang="en-US" sz="2000" i="1" dirty="0">
              <a:solidFill>
                <a:srgbClr val="FFFFFF"/>
              </a:solidFill>
            </a:endParaRPr>
          </a:p>
        </p:txBody>
      </p:sp>
      <p:pic>
        <p:nvPicPr>
          <p:cNvPr id="46" name="Picture 2" descr="C:\temp\icons\ic-MobilePhone-wht.png"/>
          <p:cNvPicPr>
            <a:picLocks noChangeAspect="1" noChangeArrowheads="1"/>
          </p:cNvPicPr>
          <p:nvPr/>
        </p:nvPicPr>
        <p:blipFill>
          <a:blip r:embed="rId3" cstate="print"/>
          <a:srcRect l="22222" t="11111" r="27778" b="11111"/>
          <a:stretch>
            <a:fillRect/>
          </a:stretch>
        </p:blipFill>
        <p:spPr bwMode="auto">
          <a:xfrm>
            <a:off x="2861355" y="2828955"/>
            <a:ext cx="489857" cy="762000"/>
          </a:xfrm>
          <a:prstGeom prst="rect">
            <a:avLst/>
          </a:prstGeom>
          <a:noFill/>
        </p:spPr>
      </p:pic>
      <p:cxnSp>
        <p:nvCxnSpPr>
          <p:cNvPr id="47" name="Straight Connector 46"/>
          <p:cNvCxnSpPr/>
          <p:nvPr/>
        </p:nvCxnSpPr>
        <p:spPr>
          <a:xfrm flipH="1">
            <a:off x="1522412" y="320040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2428845"/>
            <a:ext cx="1680210" cy="2152710"/>
            <a:chOff x="684212" y="1828800"/>
            <a:chExt cx="1680210" cy="2152710"/>
          </a:xfrm>
        </p:grpSpPr>
        <p:pic>
          <p:nvPicPr>
            <p:cNvPr id="43" name="Picture 42" descr="DataScience_Tom_President_Colored.png"/>
            <p:cNvPicPr>
              <a:picLocks noChangeAspect="1"/>
            </p:cNvPicPr>
            <p:nvPr/>
          </p:nvPicPr>
          <p:blipFill>
            <a:blip r:embed="rId4"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44" name="TextBox 43"/>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0"/>
          <p:cNvGrpSpPr/>
          <p:nvPr/>
        </p:nvGrpSpPr>
        <p:grpSpPr>
          <a:xfrm>
            <a:off x="4749074" y="1219200"/>
            <a:ext cx="938077" cy="810399"/>
            <a:chOff x="5628019" y="1219200"/>
            <a:chExt cx="938077" cy="810399"/>
          </a:xfrm>
        </p:grpSpPr>
        <p:pic>
          <p:nvPicPr>
            <p:cNvPr id="48" name="Picture 47" descr="ic-FlatscreenMonitor-wht.png"/>
            <p:cNvPicPr>
              <a:picLocks noChangeAspect="1"/>
            </p:cNvPicPr>
            <p:nvPr/>
          </p:nvPicPr>
          <p:blipFill>
            <a:blip r:embed="rId5" cstate="print"/>
            <a:srcRect l="12500" t="25000" r="12500" b="25000"/>
            <a:stretch>
              <a:fillRect/>
            </a:stretch>
          </p:blipFill>
          <p:spPr>
            <a:xfrm>
              <a:off x="5697007" y="1219200"/>
              <a:ext cx="800100" cy="533400"/>
            </a:xfrm>
            <a:prstGeom prst="rect">
              <a:avLst/>
            </a:prstGeom>
          </p:spPr>
        </p:pic>
        <p:sp>
          <p:nvSpPr>
            <p:cNvPr id="50" name="Rectangle 49"/>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sp>
        <p:nvSpPr>
          <p:cNvPr id="60" name="Rectangle 59"/>
          <p:cNvSpPr/>
          <p:nvPr/>
        </p:nvSpPr>
        <p:spPr>
          <a:xfrm>
            <a:off x="3275012" y="1293168"/>
            <a:ext cx="14478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Download  Mobile App</a:t>
            </a:r>
          </a:p>
        </p:txBody>
      </p:sp>
      <p:grpSp>
        <p:nvGrpSpPr>
          <p:cNvPr id="4" name="Group 102"/>
          <p:cNvGrpSpPr/>
          <p:nvPr/>
        </p:nvGrpSpPr>
        <p:grpSpPr>
          <a:xfrm>
            <a:off x="6831991" y="3820805"/>
            <a:ext cx="848309" cy="1071265"/>
            <a:chOff x="6261125" y="3048625"/>
            <a:chExt cx="848309" cy="1071265"/>
          </a:xfrm>
        </p:grpSpPr>
        <p:pic>
          <p:nvPicPr>
            <p:cNvPr id="61" name="Picture 60" descr="marketing_w_72.png"/>
            <p:cNvPicPr>
              <a:picLocks noChangeAspect="1"/>
            </p:cNvPicPr>
            <p:nvPr/>
          </p:nvPicPr>
          <p:blipFill>
            <a:blip r:embed="rId6" cstate="print"/>
            <a:stretch>
              <a:fillRect/>
            </a:stretch>
          </p:blipFill>
          <p:spPr>
            <a:xfrm>
              <a:off x="6342379" y="3048625"/>
              <a:ext cx="685800" cy="685800"/>
            </a:xfrm>
            <a:prstGeom prst="rect">
              <a:avLst/>
            </a:prstGeom>
          </p:spPr>
        </p:pic>
        <p:sp>
          <p:nvSpPr>
            <p:cNvPr id="62" name="Rectangle 61"/>
            <p:cNvSpPr/>
            <p:nvPr/>
          </p:nvSpPr>
          <p:spPr>
            <a:xfrm>
              <a:off x="6261125" y="3658225"/>
              <a:ext cx="848309"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Marketing</a:t>
              </a:r>
            </a:p>
            <a:p>
              <a:pPr algn="ctr"/>
              <a:r>
                <a:rPr lang="en-US" sz="1200" b="1" kern="0" dirty="0" smtClean="0">
                  <a:solidFill>
                    <a:srgbClr val="FFFFFF"/>
                  </a:solidFill>
                  <a:ea typeface="Calibri"/>
                  <a:cs typeface="MV Boli" pitchFamily="2" charset="0"/>
                  <a:sym typeface="Calibri"/>
                </a:rPr>
                <a:t>Cloud</a:t>
              </a:r>
            </a:p>
          </p:txBody>
        </p:sp>
      </p:grpSp>
      <p:sp>
        <p:nvSpPr>
          <p:cNvPr id="70" name="Rectangle 69"/>
          <p:cNvSpPr/>
          <p:nvPr/>
        </p:nvSpPr>
        <p:spPr>
          <a:xfrm>
            <a:off x="4418012" y="4114800"/>
            <a:ext cx="16764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Flash Sale Push Notification</a:t>
            </a:r>
          </a:p>
        </p:txBody>
      </p:sp>
      <p:cxnSp>
        <p:nvCxnSpPr>
          <p:cNvPr id="72" name="Straight Connector 71"/>
          <p:cNvCxnSpPr/>
          <p:nvPr/>
        </p:nvCxnSpPr>
        <p:spPr>
          <a:xfrm>
            <a:off x="7618412" y="4114800"/>
            <a:ext cx="2971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8151812" y="4114800"/>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Retrieve Customer Profile</a:t>
            </a:r>
          </a:p>
        </p:txBody>
      </p:sp>
      <p:grpSp>
        <p:nvGrpSpPr>
          <p:cNvPr id="5" name="Group 85"/>
          <p:cNvGrpSpPr/>
          <p:nvPr/>
        </p:nvGrpSpPr>
        <p:grpSpPr>
          <a:xfrm>
            <a:off x="6733405" y="5572780"/>
            <a:ext cx="1045479" cy="1071265"/>
            <a:chOff x="2957272" y="2819400"/>
            <a:chExt cx="1045479" cy="1071265"/>
          </a:xfrm>
        </p:grpSpPr>
        <p:pic>
          <p:nvPicPr>
            <p:cNvPr id="91" name="Picture 90" descr="mobile_w_72.png"/>
            <p:cNvPicPr>
              <a:picLocks noChangeAspect="1"/>
            </p:cNvPicPr>
            <p:nvPr/>
          </p:nvPicPr>
          <p:blipFill>
            <a:blip r:embed="rId7" cstate="print"/>
            <a:stretch>
              <a:fillRect/>
            </a:stretch>
          </p:blipFill>
          <p:spPr>
            <a:xfrm>
              <a:off x="3137112" y="2819400"/>
              <a:ext cx="685800" cy="685800"/>
            </a:xfrm>
            <a:prstGeom prst="rect">
              <a:avLst/>
            </a:prstGeom>
          </p:spPr>
        </p:pic>
        <p:sp>
          <p:nvSpPr>
            <p:cNvPr id="92" name="Rectangle 91"/>
            <p:cNvSpPr/>
            <p:nvPr/>
          </p:nvSpPr>
          <p:spPr>
            <a:xfrm>
              <a:off x="2957272" y="3429000"/>
              <a:ext cx="1045479"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Mobile Cloud</a:t>
              </a:r>
            </a:p>
            <a:p>
              <a:pPr algn="ctr"/>
              <a:r>
                <a:rPr lang="en-US" sz="1200" b="1" kern="0" dirty="0" smtClean="0">
                  <a:solidFill>
                    <a:srgbClr val="FFFFFF"/>
                  </a:solidFill>
                  <a:ea typeface="Calibri"/>
                  <a:cs typeface="MV Boli" pitchFamily="2" charset="0"/>
                  <a:sym typeface="Calibri"/>
                </a:rPr>
                <a:t>Service</a:t>
              </a:r>
            </a:p>
          </p:txBody>
        </p:sp>
      </p:grpSp>
      <p:grpSp>
        <p:nvGrpSpPr>
          <p:cNvPr id="6" name="Group 100"/>
          <p:cNvGrpSpPr/>
          <p:nvPr/>
        </p:nvGrpSpPr>
        <p:grpSpPr>
          <a:xfrm>
            <a:off x="10161261" y="3820805"/>
            <a:ext cx="1608133" cy="1071265"/>
            <a:chOff x="10090948" y="3048625"/>
            <a:chExt cx="1608133" cy="1071265"/>
          </a:xfrm>
        </p:grpSpPr>
        <p:sp>
          <p:nvSpPr>
            <p:cNvPr id="86" name="Rectangle 85"/>
            <p:cNvSpPr/>
            <p:nvPr/>
          </p:nvSpPr>
          <p:spPr>
            <a:xfrm>
              <a:off x="10090948" y="3658225"/>
              <a:ext cx="1608133"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a:p>
              <a:pPr algn="ctr"/>
              <a:r>
                <a:rPr lang="en-US" sz="1200" b="1" kern="0" dirty="0" smtClean="0">
                  <a:solidFill>
                    <a:srgbClr val="FFFFFF"/>
                  </a:solidFill>
                  <a:ea typeface="Calibri"/>
                  <a:cs typeface="MV Boli" pitchFamily="2" charset="0"/>
                  <a:sym typeface="Calibri"/>
                </a:rPr>
                <a:t>Database</a:t>
              </a:r>
            </a:p>
          </p:txBody>
        </p:sp>
        <p:pic>
          <p:nvPicPr>
            <p:cNvPr id="98" name="Picture 97" descr="database_w_72.png"/>
            <p:cNvPicPr>
              <a:picLocks noChangeAspect="1"/>
            </p:cNvPicPr>
            <p:nvPr/>
          </p:nvPicPr>
          <p:blipFill>
            <a:blip r:embed="rId8" cstate="print"/>
            <a:stretch>
              <a:fillRect/>
            </a:stretch>
          </p:blipFill>
          <p:spPr>
            <a:xfrm>
              <a:off x="10552115" y="3048625"/>
              <a:ext cx="685800" cy="685800"/>
            </a:xfrm>
            <a:prstGeom prst="rect">
              <a:avLst/>
            </a:prstGeom>
          </p:spPr>
        </p:pic>
      </p:grpSp>
      <p:grpSp>
        <p:nvGrpSpPr>
          <p:cNvPr id="7" name="Group 128"/>
          <p:cNvGrpSpPr/>
          <p:nvPr/>
        </p:nvGrpSpPr>
        <p:grpSpPr>
          <a:xfrm>
            <a:off x="3110844" y="3657600"/>
            <a:ext cx="3745568" cy="2219980"/>
            <a:chOff x="3046412" y="2885420"/>
            <a:chExt cx="3745568" cy="2219980"/>
          </a:xfrm>
        </p:grpSpPr>
        <p:cxnSp>
          <p:nvCxnSpPr>
            <p:cNvPr id="121" name="Straight Connector 120"/>
            <p:cNvCxnSpPr/>
            <p:nvPr/>
          </p:nvCxnSpPr>
          <p:spPr>
            <a:xfrm flipV="1">
              <a:off x="3046412" y="5095220"/>
              <a:ext cx="3745568" cy="1018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046412" y="2885420"/>
              <a:ext cx="11768" cy="221998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35" name="Rectangle 134"/>
          <p:cNvSpPr/>
          <p:nvPr/>
        </p:nvSpPr>
        <p:spPr>
          <a:xfrm>
            <a:off x="4418012" y="5638800"/>
            <a:ext cx="1981200" cy="2308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Setup/Save Customer Profile</a:t>
            </a:r>
          </a:p>
        </p:txBody>
      </p:sp>
      <p:cxnSp>
        <p:nvCxnSpPr>
          <p:cNvPr id="136" name="Straight Connector 135"/>
          <p:cNvCxnSpPr/>
          <p:nvPr/>
        </p:nvCxnSpPr>
        <p:spPr>
          <a:xfrm>
            <a:off x="7618412" y="5867400"/>
            <a:ext cx="3341032" cy="1018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10959444" y="4963180"/>
            <a:ext cx="0" cy="91440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3427412" y="3200400"/>
            <a:ext cx="1219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55" name="Rectangle 154"/>
          <p:cNvSpPr/>
          <p:nvPr/>
        </p:nvSpPr>
        <p:spPr>
          <a:xfrm>
            <a:off x="3503612" y="3200400"/>
            <a:ext cx="990600" cy="3693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Build Shopping Cart</a:t>
            </a:r>
          </a:p>
        </p:txBody>
      </p:sp>
      <p:grpSp>
        <p:nvGrpSpPr>
          <p:cNvPr id="8" name="Group 159"/>
          <p:cNvGrpSpPr/>
          <p:nvPr/>
        </p:nvGrpSpPr>
        <p:grpSpPr>
          <a:xfrm>
            <a:off x="8364325" y="1066800"/>
            <a:ext cx="912429" cy="1071265"/>
            <a:chOff x="6727257" y="1981200"/>
            <a:chExt cx="912429" cy="1071265"/>
          </a:xfrm>
        </p:grpSpPr>
        <p:pic>
          <p:nvPicPr>
            <p:cNvPr id="158" name="Picture 157" descr="documents_w_72.png"/>
            <p:cNvPicPr>
              <a:picLocks noChangeAspect="1"/>
            </p:cNvPicPr>
            <p:nvPr/>
          </p:nvPicPr>
          <p:blipFill>
            <a:blip r:embed="rId9" cstate="print"/>
            <a:stretch>
              <a:fillRect/>
            </a:stretch>
          </p:blipFill>
          <p:spPr>
            <a:xfrm>
              <a:off x="6840571" y="1981200"/>
              <a:ext cx="685800" cy="685800"/>
            </a:xfrm>
            <a:prstGeom prst="rect">
              <a:avLst/>
            </a:prstGeom>
          </p:spPr>
        </p:pic>
        <p:sp>
          <p:nvSpPr>
            <p:cNvPr id="159" name="Rectangle 158"/>
            <p:cNvSpPr/>
            <p:nvPr/>
          </p:nvSpPr>
          <p:spPr>
            <a:xfrm>
              <a:off x="6727257" y="2590800"/>
              <a:ext cx="912429"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Documents</a:t>
              </a:r>
            </a:p>
            <a:p>
              <a:pPr algn="ctr"/>
              <a:r>
                <a:rPr lang="en-US" sz="1200" b="1" kern="0" dirty="0" smtClean="0">
                  <a:solidFill>
                    <a:srgbClr val="FFFFFF"/>
                  </a:solidFill>
                  <a:ea typeface="Calibri"/>
                  <a:cs typeface="MV Boli" pitchFamily="2" charset="0"/>
                  <a:sym typeface="Calibri"/>
                </a:rPr>
                <a:t>Cloud</a:t>
              </a:r>
            </a:p>
          </p:txBody>
        </p:sp>
      </p:grpSp>
      <p:grpSp>
        <p:nvGrpSpPr>
          <p:cNvPr id="9" name="Group 164"/>
          <p:cNvGrpSpPr/>
          <p:nvPr/>
        </p:nvGrpSpPr>
        <p:grpSpPr>
          <a:xfrm>
            <a:off x="6913245" y="1828800"/>
            <a:ext cx="685800" cy="1071265"/>
            <a:chOff x="6399212" y="3810000"/>
            <a:chExt cx="685800" cy="1071265"/>
          </a:xfrm>
        </p:grpSpPr>
        <p:pic>
          <p:nvPicPr>
            <p:cNvPr id="163" name="Picture 162" descr="process_w_72.png"/>
            <p:cNvPicPr>
              <a:picLocks noChangeAspect="1"/>
            </p:cNvPicPr>
            <p:nvPr/>
          </p:nvPicPr>
          <p:blipFill>
            <a:blip r:embed="rId10" cstate="print"/>
            <a:stretch>
              <a:fillRect/>
            </a:stretch>
          </p:blipFill>
          <p:spPr>
            <a:xfrm>
              <a:off x="6399212" y="3810000"/>
              <a:ext cx="685800" cy="685800"/>
            </a:xfrm>
            <a:prstGeom prst="rect">
              <a:avLst/>
            </a:prstGeom>
          </p:spPr>
        </p:pic>
        <p:sp>
          <p:nvSpPr>
            <p:cNvPr id="164" name="Rectangle 163"/>
            <p:cNvSpPr/>
            <p:nvPr/>
          </p:nvSpPr>
          <p:spPr>
            <a:xfrm>
              <a:off x="6408527" y="4419600"/>
              <a:ext cx="667170"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Process</a:t>
              </a:r>
            </a:p>
            <a:p>
              <a:pPr algn="ctr"/>
              <a:r>
                <a:rPr lang="en-US" sz="1200" b="1" kern="0" dirty="0" smtClean="0">
                  <a:solidFill>
                    <a:srgbClr val="FFFFFF"/>
                  </a:solidFill>
                  <a:ea typeface="Calibri"/>
                  <a:cs typeface="MV Boli" pitchFamily="2" charset="0"/>
                  <a:sym typeface="Calibri"/>
                </a:rPr>
                <a:t>Cloud</a:t>
              </a:r>
            </a:p>
          </p:txBody>
        </p:sp>
      </p:grpSp>
      <p:cxnSp>
        <p:nvCxnSpPr>
          <p:cNvPr id="172" name="Straight Connector 171"/>
          <p:cNvCxnSpPr/>
          <p:nvPr/>
        </p:nvCxnSpPr>
        <p:spPr>
          <a:xfrm flipH="1">
            <a:off x="7542212" y="1524000"/>
            <a:ext cx="914400" cy="4572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179"/>
          <p:cNvGrpSpPr/>
          <p:nvPr/>
        </p:nvGrpSpPr>
        <p:grpSpPr>
          <a:xfrm>
            <a:off x="5637212" y="2971800"/>
            <a:ext cx="1600200" cy="228600"/>
            <a:chOff x="5637212" y="2971800"/>
            <a:chExt cx="1600200" cy="228600"/>
          </a:xfrm>
        </p:grpSpPr>
        <p:cxnSp>
          <p:nvCxnSpPr>
            <p:cNvPr id="161" name="Straight Connector 160"/>
            <p:cNvCxnSpPr/>
            <p:nvPr/>
          </p:nvCxnSpPr>
          <p:spPr>
            <a:xfrm flipH="1">
              <a:off x="5637212" y="3200400"/>
              <a:ext cx="16002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7237412" y="2971800"/>
              <a:ext cx="0" cy="228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1" name="Group 153"/>
          <p:cNvGrpSpPr/>
          <p:nvPr/>
        </p:nvGrpSpPr>
        <p:grpSpPr>
          <a:xfrm>
            <a:off x="4456112" y="2870522"/>
            <a:ext cx="1524000" cy="939478"/>
            <a:chOff x="4494212" y="2870522"/>
            <a:chExt cx="1524000" cy="939478"/>
          </a:xfrm>
        </p:grpSpPr>
        <p:pic>
          <p:nvPicPr>
            <p:cNvPr id="147" name="Picture 146" descr="DataScience_Tom_President_Colored.png"/>
            <p:cNvPicPr>
              <a:picLocks noChangeAspect="1"/>
            </p:cNvPicPr>
            <p:nvPr/>
          </p:nvPicPr>
          <p:blipFill>
            <a:blip r:embed="rId11" cstate="print"/>
            <a:srcRect l="8722" t="27730" r="41988" b="14592"/>
            <a:stretch>
              <a:fillRect/>
            </a:stretch>
          </p:blipFill>
          <p:spPr>
            <a:xfrm>
              <a:off x="4741862" y="2870522"/>
              <a:ext cx="1028700" cy="677120"/>
            </a:xfrm>
            <a:prstGeom prst="roundRect">
              <a:avLst/>
            </a:prstGeom>
            <a:ln>
              <a:solidFill>
                <a:schemeClr val="bg2">
                  <a:lumMod val="10000"/>
                </a:schemeClr>
              </a:solidFill>
            </a:ln>
          </p:spPr>
        </p:pic>
        <p:sp>
          <p:nvSpPr>
            <p:cNvPr id="149" name="Rectangle 148"/>
            <p:cNvSpPr/>
            <p:nvPr/>
          </p:nvSpPr>
          <p:spPr>
            <a:xfrm>
              <a:off x="4494212" y="3533001"/>
              <a:ext cx="1524000" cy="276999"/>
            </a:xfrm>
            <a:prstGeom prst="rect">
              <a:avLst/>
            </a:prstGeom>
          </p:spPr>
          <p:txBody>
            <a:bodyPr wrap="square">
              <a:spAutoFit/>
            </a:bodyPr>
            <a:lstStyle/>
            <a:p>
              <a:pPr algn="ctr"/>
              <a:r>
                <a:rPr lang="en-US" sz="1200" b="1" kern="0" dirty="0" smtClean="0">
                  <a:solidFill>
                    <a:srgbClr val="FFFFFF"/>
                  </a:solidFill>
                  <a:ea typeface="Calibri"/>
                  <a:cs typeface="MV Boli" pitchFamily="2" charset="0"/>
                  <a:sym typeface="Calibri"/>
                </a:rPr>
                <a:t>Purchase Preview</a:t>
              </a:r>
            </a:p>
          </p:txBody>
        </p:sp>
      </p:grpSp>
      <p:cxnSp>
        <p:nvCxnSpPr>
          <p:cNvPr id="181" name="Straight Connector 180"/>
          <p:cNvCxnSpPr/>
          <p:nvPr/>
        </p:nvCxnSpPr>
        <p:spPr>
          <a:xfrm flipH="1" flipV="1">
            <a:off x="7618412" y="2286000"/>
            <a:ext cx="838200" cy="3810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H="1">
            <a:off x="9218612" y="1371600"/>
            <a:ext cx="9144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2" name="Group 63"/>
          <p:cNvGrpSpPr/>
          <p:nvPr/>
        </p:nvGrpSpPr>
        <p:grpSpPr>
          <a:xfrm>
            <a:off x="10209212" y="685800"/>
            <a:ext cx="1676400" cy="1924110"/>
            <a:chOff x="10209212" y="685800"/>
            <a:chExt cx="1676400" cy="1924110"/>
          </a:xfrm>
        </p:grpSpPr>
        <p:pic>
          <p:nvPicPr>
            <p:cNvPr id="183" name="Picture 182" descr="Hotans_01.png"/>
            <p:cNvPicPr>
              <a:picLocks noChangeAspect="1"/>
            </p:cNvPicPr>
            <p:nvPr/>
          </p:nvPicPr>
          <p:blipFill>
            <a:blip r:embed="rId12" cstate="print"/>
            <a:stretch>
              <a:fillRect/>
            </a:stretch>
          </p:blipFill>
          <p:spPr>
            <a:xfrm>
              <a:off x="10209212" y="685800"/>
              <a:ext cx="1676400" cy="1413091"/>
            </a:xfrm>
            <a:prstGeom prst="roundRect">
              <a:avLst/>
            </a:prstGeom>
            <a:ln>
              <a:solidFill>
                <a:schemeClr val="bg2">
                  <a:lumMod val="10000"/>
                </a:schemeClr>
              </a:solidFill>
            </a:ln>
          </p:spPr>
        </p:pic>
        <p:sp>
          <p:nvSpPr>
            <p:cNvPr id="186" name="TextBox 185"/>
            <p:cNvSpPr txBox="1"/>
            <p:nvPr/>
          </p:nvSpPr>
          <p:spPr>
            <a:xfrm>
              <a:off x="10595023" y="2209800"/>
              <a:ext cx="937757"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Patrick</a:t>
              </a:r>
            </a:p>
            <a:p>
              <a:pPr algn="ctr"/>
              <a:r>
                <a:rPr lang="en-US" sz="1200" i="1" kern="0" dirty="0" err="1" smtClean="0">
                  <a:solidFill>
                    <a:srgbClr val="FFFFFF"/>
                  </a:solidFill>
                  <a:ea typeface="Calibri"/>
                  <a:cs typeface="MV Boli" pitchFamily="2" charset="0"/>
                  <a:sym typeface="Calibri"/>
                </a:rPr>
                <a:t>Lina’s</a:t>
              </a:r>
              <a:r>
                <a:rPr lang="en-US" sz="1200" i="1" kern="0" dirty="0" smtClean="0">
                  <a:solidFill>
                    <a:srgbClr val="FFFFFF"/>
                  </a:solidFill>
                  <a:ea typeface="Calibri"/>
                  <a:cs typeface="MV Boli" pitchFamily="2" charset="0"/>
                  <a:sym typeface="Calibri"/>
                </a:rPr>
                <a:t> Husband</a:t>
              </a:r>
              <a:endParaRPr lang="en-US" sz="1200" i="1" kern="0" dirty="0" smtClean="0">
                <a:solidFill>
                  <a:srgbClr val="FFFFFF"/>
                </a:solidFill>
                <a:cs typeface="MV Boli" pitchFamily="2" charset="0"/>
                <a:sym typeface="Calibri"/>
              </a:endParaRPr>
            </a:p>
          </p:txBody>
        </p:sp>
      </p:grpSp>
      <p:grpSp>
        <p:nvGrpSpPr>
          <p:cNvPr id="13" name="Group 192"/>
          <p:cNvGrpSpPr/>
          <p:nvPr/>
        </p:nvGrpSpPr>
        <p:grpSpPr>
          <a:xfrm>
            <a:off x="3122612" y="1524000"/>
            <a:ext cx="1676400" cy="1234440"/>
            <a:chOff x="3122612" y="1524000"/>
            <a:chExt cx="1676400" cy="1234440"/>
          </a:xfrm>
        </p:grpSpPr>
        <p:cxnSp>
          <p:nvCxnSpPr>
            <p:cNvPr id="52" name="Straight Connector 51"/>
            <p:cNvCxnSpPr/>
            <p:nvPr/>
          </p:nvCxnSpPr>
          <p:spPr>
            <a:xfrm flipV="1">
              <a:off x="3122612" y="1524000"/>
              <a:ext cx="16328" cy="123444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a:off x="3138940" y="1524000"/>
              <a:ext cx="1660072"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4" name="Group 194"/>
          <p:cNvGrpSpPr/>
          <p:nvPr/>
        </p:nvGrpSpPr>
        <p:grpSpPr>
          <a:xfrm>
            <a:off x="8380412" y="2514600"/>
            <a:ext cx="763351" cy="810399"/>
            <a:chOff x="8455261" y="2514600"/>
            <a:chExt cx="763351" cy="810399"/>
          </a:xfrm>
        </p:grpSpPr>
        <p:pic>
          <p:nvPicPr>
            <p:cNvPr id="144" name="Picture 143" descr="pinterest.png"/>
            <p:cNvPicPr>
              <a:picLocks noChangeAspect="1"/>
            </p:cNvPicPr>
            <p:nvPr/>
          </p:nvPicPr>
          <p:blipFill>
            <a:blip r:embed="rId13" cstate="print"/>
            <a:srcRect l="6250" t="6250" r="6250" b="6250"/>
            <a:stretch>
              <a:fillRect/>
            </a:stretch>
          </p:blipFill>
          <p:spPr>
            <a:xfrm>
              <a:off x="8570236" y="2514600"/>
              <a:ext cx="533400" cy="533400"/>
            </a:xfrm>
            <a:prstGeom prst="rect">
              <a:avLst/>
            </a:prstGeom>
          </p:spPr>
        </p:pic>
        <p:sp>
          <p:nvSpPr>
            <p:cNvPr id="194" name="Rectangle 193"/>
            <p:cNvSpPr/>
            <p:nvPr/>
          </p:nvSpPr>
          <p:spPr>
            <a:xfrm>
              <a:off x="8455261" y="3048000"/>
              <a:ext cx="763351" cy="276999"/>
            </a:xfrm>
            <a:prstGeom prst="rect">
              <a:avLst/>
            </a:prstGeom>
          </p:spPr>
          <p:txBody>
            <a:bodyPr wrap="none">
              <a:spAutoFit/>
            </a:bodyPr>
            <a:lstStyle/>
            <a:p>
              <a:pPr algn="ctr"/>
              <a:r>
                <a:rPr lang="en-US" sz="1200" b="1" kern="0" dirty="0" err="1" smtClean="0">
                  <a:solidFill>
                    <a:srgbClr val="FFFFFF"/>
                  </a:solidFill>
                  <a:ea typeface="Calibri"/>
                  <a:cs typeface="MV Boli" pitchFamily="2" charset="0"/>
                  <a:sym typeface="Calibri"/>
                </a:rPr>
                <a:t>Pinterest</a:t>
              </a:r>
              <a:endParaRPr lang="en-US" sz="1200" b="1" kern="0" dirty="0" smtClean="0">
                <a:solidFill>
                  <a:srgbClr val="FFFFFF"/>
                </a:solidFill>
                <a:ea typeface="Calibri"/>
                <a:cs typeface="MV Boli" pitchFamily="2" charset="0"/>
                <a:sym typeface="Calibri"/>
              </a:endParaRPr>
            </a:p>
          </p:txBody>
        </p:sp>
      </p:grpSp>
      <p:sp>
        <p:nvSpPr>
          <p:cNvPr id="196" name="Rectangle 195"/>
          <p:cNvSpPr/>
          <p:nvPr/>
        </p:nvSpPr>
        <p:spPr>
          <a:xfrm>
            <a:off x="9142412" y="1140768"/>
            <a:ext cx="9906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Sync</a:t>
            </a:r>
          </a:p>
        </p:txBody>
      </p:sp>
      <p:grpSp>
        <p:nvGrpSpPr>
          <p:cNvPr id="15" name="Group 210"/>
          <p:cNvGrpSpPr/>
          <p:nvPr/>
        </p:nvGrpSpPr>
        <p:grpSpPr>
          <a:xfrm>
            <a:off x="3122612" y="3581400"/>
            <a:ext cx="3733800" cy="533400"/>
            <a:chOff x="3122612" y="3581400"/>
            <a:chExt cx="3733800" cy="533400"/>
          </a:xfrm>
        </p:grpSpPr>
        <p:cxnSp>
          <p:nvCxnSpPr>
            <p:cNvPr id="198" name="Straight Connector 197"/>
            <p:cNvCxnSpPr/>
            <p:nvPr/>
          </p:nvCxnSpPr>
          <p:spPr>
            <a:xfrm>
              <a:off x="3122612" y="4114800"/>
              <a:ext cx="37338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3122612" y="3581400"/>
              <a:ext cx="0" cy="5334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In-Store Pickup</a:t>
            </a:r>
            <a:endParaRPr lang="en-US" sz="2000" i="1" dirty="0">
              <a:solidFill>
                <a:srgbClr val="FFFFFF"/>
              </a:solidFill>
            </a:endParaRPr>
          </a:p>
        </p:txBody>
      </p:sp>
      <p:grpSp>
        <p:nvGrpSpPr>
          <p:cNvPr id="2" name="Group 42"/>
          <p:cNvGrpSpPr/>
          <p:nvPr/>
        </p:nvGrpSpPr>
        <p:grpSpPr>
          <a:xfrm>
            <a:off x="2970212" y="4726825"/>
            <a:ext cx="1289856" cy="810399"/>
            <a:chOff x="10572750" y="5019675"/>
            <a:chExt cx="1289856" cy="810399"/>
          </a:xfrm>
        </p:grpSpPr>
        <p:pic>
          <p:nvPicPr>
            <p:cNvPr id="69" name="Picture 68" descr="beacon.png"/>
            <p:cNvPicPr>
              <a:picLocks noChangeAspect="1"/>
            </p:cNvPicPr>
            <p:nvPr/>
          </p:nvPicPr>
          <p:blipFill>
            <a:blip r:embed="rId3" cstate="print"/>
            <a:srcRect l="40122" t="34286" r="39878" b="34464"/>
            <a:stretch>
              <a:fillRect/>
            </a:stretch>
          </p:blipFill>
          <p:spPr>
            <a:xfrm>
              <a:off x="10896600" y="5019675"/>
              <a:ext cx="637467" cy="581025"/>
            </a:xfrm>
            <a:prstGeom prst="rect">
              <a:avLst/>
            </a:prstGeom>
          </p:spPr>
        </p:pic>
        <p:sp>
          <p:nvSpPr>
            <p:cNvPr id="71" name="Rectangle 70"/>
            <p:cNvSpPr/>
            <p:nvPr/>
          </p:nvSpPr>
          <p:spPr>
            <a:xfrm>
              <a:off x="10572750" y="5553075"/>
              <a:ext cx="1289856" cy="276999"/>
            </a:xfrm>
            <a:prstGeom prst="rect">
              <a:avLst/>
            </a:prstGeom>
          </p:spPr>
          <p:txBody>
            <a:bodyPr wrap="square">
              <a:spAutoFit/>
            </a:bodyPr>
            <a:lstStyle/>
            <a:p>
              <a:pPr algn="ctr"/>
              <a:r>
                <a:rPr lang="en-US" sz="1200" b="1" dirty="0" smtClean="0">
                  <a:solidFill>
                    <a:srgbClr val="FFFFFF"/>
                  </a:solidFill>
                </a:rPr>
                <a:t>Beacon</a:t>
              </a:r>
            </a:p>
          </p:txBody>
        </p:sp>
      </p:grpSp>
      <p:cxnSp>
        <p:nvCxnSpPr>
          <p:cNvPr id="76" name="Straight Connector 75"/>
          <p:cNvCxnSpPr/>
          <p:nvPr/>
        </p:nvCxnSpPr>
        <p:spPr>
          <a:xfrm flipH="1">
            <a:off x="2016918" y="3098824"/>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77" name="Picture 2" descr="C:\temp\icons\ic-MobilePhone-wht.png"/>
          <p:cNvPicPr>
            <a:picLocks noChangeAspect="1" noChangeArrowheads="1"/>
          </p:cNvPicPr>
          <p:nvPr/>
        </p:nvPicPr>
        <p:blipFill>
          <a:blip r:embed="rId4" cstate="print"/>
          <a:srcRect l="22222" t="11111" r="27778" b="11111"/>
          <a:stretch>
            <a:fillRect/>
          </a:stretch>
        </p:blipFill>
        <p:spPr bwMode="auto">
          <a:xfrm>
            <a:off x="3370212" y="2794024"/>
            <a:ext cx="489857" cy="762000"/>
          </a:xfrm>
          <a:prstGeom prst="rect">
            <a:avLst/>
          </a:prstGeom>
          <a:noFill/>
        </p:spPr>
      </p:pic>
      <p:cxnSp>
        <p:nvCxnSpPr>
          <p:cNvPr id="78" name="Straight Connector 77"/>
          <p:cNvCxnSpPr/>
          <p:nvPr/>
        </p:nvCxnSpPr>
        <p:spPr>
          <a:xfrm flipV="1">
            <a:off x="3615140" y="3632224"/>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3656012" y="3860824"/>
            <a:ext cx="9144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Proximity</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Recognition</a:t>
            </a:r>
          </a:p>
        </p:txBody>
      </p:sp>
      <p:grpSp>
        <p:nvGrpSpPr>
          <p:cNvPr id="3" name="Group 74"/>
          <p:cNvGrpSpPr/>
          <p:nvPr/>
        </p:nvGrpSpPr>
        <p:grpSpPr>
          <a:xfrm>
            <a:off x="150812" y="2286000"/>
            <a:ext cx="1905000" cy="2076510"/>
            <a:chOff x="150812" y="2438400"/>
            <a:chExt cx="1905000" cy="2076510"/>
          </a:xfrm>
        </p:grpSpPr>
        <p:pic>
          <p:nvPicPr>
            <p:cNvPr id="73" name="Picture 72" descr="DataScience_Tom_President_Colored.png"/>
            <p:cNvPicPr>
              <a:picLocks noChangeAspect="1"/>
            </p:cNvPicPr>
            <p:nvPr/>
          </p:nvPicPr>
          <p:blipFill>
            <a:blip r:embed="rId5" cstate="print"/>
            <a:srcRect l="46781" t="2218" r="13305" b="40104"/>
            <a:stretch>
              <a:fillRect/>
            </a:stretch>
          </p:blipFill>
          <p:spPr>
            <a:xfrm>
              <a:off x="150812" y="2438400"/>
              <a:ext cx="1905000" cy="1548456"/>
            </a:xfrm>
            <a:prstGeom prst="roundRect">
              <a:avLst/>
            </a:prstGeom>
            <a:ln>
              <a:solidFill>
                <a:schemeClr val="bg2">
                  <a:lumMod val="10000"/>
                </a:schemeClr>
              </a:solidFill>
            </a:ln>
          </p:spPr>
        </p:pic>
        <p:sp>
          <p:nvSpPr>
            <p:cNvPr id="74" name="TextBox 73"/>
            <p:cNvSpPr txBox="1"/>
            <p:nvPr/>
          </p:nvSpPr>
          <p:spPr>
            <a:xfrm>
              <a:off x="634434" y="4114800"/>
              <a:ext cx="937757"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Patrick</a:t>
              </a:r>
            </a:p>
            <a:p>
              <a:pPr algn="ctr"/>
              <a:r>
                <a:rPr lang="en-US" sz="1200" i="1" kern="0" dirty="0" err="1" smtClean="0">
                  <a:solidFill>
                    <a:srgbClr val="FFFFFF"/>
                  </a:solidFill>
                  <a:ea typeface="Calibri"/>
                  <a:cs typeface="MV Boli" pitchFamily="2" charset="0"/>
                  <a:sym typeface="Calibri"/>
                </a:rPr>
                <a:t>Lina’s</a:t>
              </a:r>
              <a:r>
                <a:rPr lang="en-US" sz="1200" i="1" kern="0" dirty="0" smtClean="0">
                  <a:solidFill>
                    <a:srgbClr val="FFFFFF"/>
                  </a:solidFill>
                  <a:ea typeface="Calibri"/>
                  <a:cs typeface="MV Boli" pitchFamily="2" charset="0"/>
                  <a:sym typeface="Calibri"/>
                </a:rPr>
                <a:t> Husband</a:t>
              </a:r>
              <a:endParaRPr lang="en-US" sz="1200" i="1" kern="0" dirty="0" smtClean="0">
                <a:solidFill>
                  <a:srgbClr val="FFFFFF"/>
                </a:solidFill>
                <a:cs typeface="MV Boli" pitchFamily="2" charset="0"/>
                <a:sym typeface="Calibri"/>
              </a:endParaRPr>
            </a:p>
          </p:txBody>
        </p:sp>
      </p:gr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In-Store Pickup</a:t>
            </a:r>
            <a:endParaRPr lang="en-US" sz="2000" i="1" dirty="0">
              <a:solidFill>
                <a:srgbClr val="FFFFFF"/>
              </a:solidFill>
            </a:endParaRPr>
          </a:p>
        </p:txBody>
      </p:sp>
      <p:grpSp>
        <p:nvGrpSpPr>
          <p:cNvPr id="2" name="Group 42"/>
          <p:cNvGrpSpPr/>
          <p:nvPr/>
        </p:nvGrpSpPr>
        <p:grpSpPr>
          <a:xfrm>
            <a:off x="2970212" y="4726825"/>
            <a:ext cx="1289856" cy="810399"/>
            <a:chOff x="10572750" y="5019675"/>
            <a:chExt cx="1289856" cy="810399"/>
          </a:xfrm>
        </p:grpSpPr>
        <p:pic>
          <p:nvPicPr>
            <p:cNvPr id="69" name="Picture 68" descr="beacon.png"/>
            <p:cNvPicPr>
              <a:picLocks noChangeAspect="1"/>
            </p:cNvPicPr>
            <p:nvPr/>
          </p:nvPicPr>
          <p:blipFill>
            <a:blip r:embed="rId3" cstate="print"/>
            <a:srcRect l="40122" t="34286" r="39878" b="34464"/>
            <a:stretch>
              <a:fillRect/>
            </a:stretch>
          </p:blipFill>
          <p:spPr>
            <a:xfrm>
              <a:off x="10896600" y="5019675"/>
              <a:ext cx="637467" cy="581025"/>
            </a:xfrm>
            <a:prstGeom prst="rect">
              <a:avLst/>
            </a:prstGeom>
          </p:spPr>
        </p:pic>
        <p:sp>
          <p:nvSpPr>
            <p:cNvPr id="71" name="Rectangle 70"/>
            <p:cNvSpPr/>
            <p:nvPr/>
          </p:nvSpPr>
          <p:spPr>
            <a:xfrm>
              <a:off x="10572750" y="5553075"/>
              <a:ext cx="1289856" cy="276999"/>
            </a:xfrm>
            <a:prstGeom prst="rect">
              <a:avLst/>
            </a:prstGeom>
          </p:spPr>
          <p:txBody>
            <a:bodyPr wrap="square">
              <a:spAutoFit/>
            </a:bodyPr>
            <a:lstStyle/>
            <a:p>
              <a:pPr algn="ctr"/>
              <a:r>
                <a:rPr lang="en-US" sz="1200" b="1" dirty="0" smtClean="0">
                  <a:solidFill>
                    <a:srgbClr val="FFFFFF"/>
                  </a:solidFill>
                </a:rPr>
                <a:t>Beacon</a:t>
              </a:r>
            </a:p>
          </p:txBody>
        </p:sp>
      </p:grpSp>
      <p:cxnSp>
        <p:nvCxnSpPr>
          <p:cNvPr id="76" name="Straight Connector 75"/>
          <p:cNvCxnSpPr/>
          <p:nvPr/>
        </p:nvCxnSpPr>
        <p:spPr>
          <a:xfrm flipH="1">
            <a:off x="2016918" y="3098824"/>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77" name="Picture 2" descr="C:\temp\icons\ic-MobilePhone-wht.png"/>
          <p:cNvPicPr>
            <a:picLocks noChangeAspect="1" noChangeArrowheads="1"/>
          </p:cNvPicPr>
          <p:nvPr/>
        </p:nvPicPr>
        <p:blipFill>
          <a:blip r:embed="rId4" cstate="print"/>
          <a:srcRect l="22222" t="11111" r="27778" b="11111"/>
          <a:stretch>
            <a:fillRect/>
          </a:stretch>
        </p:blipFill>
        <p:spPr bwMode="auto">
          <a:xfrm>
            <a:off x="3370212" y="2794024"/>
            <a:ext cx="489857" cy="762000"/>
          </a:xfrm>
          <a:prstGeom prst="rect">
            <a:avLst/>
          </a:prstGeom>
          <a:noFill/>
        </p:spPr>
      </p:pic>
      <p:cxnSp>
        <p:nvCxnSpPr>
          <p:cNvPr id="78" name="Straight Connector 77"/>
          <p:cNvCxnSpPr/>
          <p:nvPr/>
        </p:nvCxnSpPr>
        <p:spPr>
          <a:xfrm flipV="1">
            <a:off x="3615140" y="3632224"/>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 name="Group 164"/>
          <p:cNvGrpSpPr/>
          <p:nvPr/>
        </p:nvGrpSpPr>
        <p:grpSpPr>
          <a:xfrm>
            <a:off x="6932612" y="4694559"/>
            <a:ext cx="685800" cy="1071265"/>
            <a:chOff x="6399212" y="3810000"/>
            <a:chExt cx="685800" cy="1071265"/>
          </a:xfrm>
        </p:grpSpPr>
        <p:pic>
          <p:nvPicPr>
            <p:cNvPr id="88" name="Picture 87" descr="process_w_72.png"/>
            <p:cNvPicPr>
              <a:picLocks noChangeAspect="1"/>
            </p:cNvPicPr>
            <p:nvPr/>
          </p:nvPicPr>
          <p:blipFill>
            <a:blip r:embed="rId5" cstate="print"/>
            <a:stretch>
              <a:fillRect/>
            </a:stretch>
          </p:blipFill>
          <p:spPr>
            <a:xfrm>
              <a:off x="6399212" y="3810000"/>
              <a:ext cx="685800" cy="685800"/>
            </a:xfrm>
            <a:prstGeom prst="rect">
              <a:avLst/>
            </a:prstGeom>
          </p:spPr>
        </p:pic>
        <p:sp>
          <p:nvSpPr>
            <p:cNvPr id="89" name="Rectangle 88"/>
            <p:cNvSpPr/>
            <p:nvPr/>
          </p:nvSpPr>
          <p:spPr>
            <a:xfrm>
              <a:off x="6408527" y="4419600"/>
              <a:ext cx="667170"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Process</a:t>
              </a:r>
            </a:p>
            <a:p>
              <a:pPr algn="ctr"/>
              <a:r>
                <a:rPr lang="en-US" sz="1200" b="1" kern="0" dirty="0" smtClean="0">
                  <a:solidFill>
                    <a:srgbClr val="FFFFFF"/>
                  </a:solidFill>
                  <a:ea typeface="Calibri"/>
                  <a:cs typeface="MV Boli" pitchFamily="2" charset="0"/>
                  <a:sym typeface="Calibri"/>
                </a:rPr>
                <a:t>Cloud</a:t>
              </a:r>
            </a:p>
          </p:txBody>
        </p:sp>
      </p:grpSp>
      <p:cxnSp>
        <p:nvCxnSpPr>
          <p:cNvPr id="90" name="Straight Connector 89"/>
          <p:cNvCxnSpPr/>
          <p:nvPr/>
        </p:nvCxnSpPr>
        <p:spPr>
          <a:xfrm flipH="1">
            <a:off x="3960812" y="5003824"/>
            <a:ext cx="2895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4494212" y="5003824"/>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Business Process Launched</a:t>
            </a:r>
          </a:p>
        </p:txBody>
      </p:sp>
      <p:sp>
        <p:nvSpPr>
          <p:cNvPr id="95" name="Rectangle 94"/>
          <p:cNvSpPr/>
          <p:nvPr/>
        </p:nvSpPr>
        <p:spPr>
          <a:xfrm>
            <a:off x="3656012" y="3860824"/>
            <a:ext cx="9144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Proximity</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Recognition</a:t>
            </a:r>
          </a:p>
        </p:txBody>
      </p:sp>
      <p:grpSp>
        <p:nvGrpSpPr>
          <p:cNvPr id="4" name="Group 74"/>
          <p:cNvGrpSpPr/>
          <p:nvPr/>
        </p:nvGrpSpPr>
        <p:grpSpPr>
          <a:xfrm>
            <a:off x="150812" y="2286000"/>
            <a:ext cx="1905000" cy="2076510"/>
            <a:chOff x="150812" y="2438400"/>
            <a:chExt cx="1905000" cy="2076510"/>
          </a:xfrm>
        </p:grpSpPr>
        <p:pic>
          <p:nvPicPr>
            <p:cNvPr id="73" name="Picture 72" descr="DataScience_Tom_President_Colored.png"/>
            <p:cNvPicPr>
              <a:picLocks noChangeAspect="1"/>
            </p:cNvPicPr>
            <p:nvPr/>
          </p:nvPicPr>
          <p:blipFill>
            <a:blip r:embed="rId6" cstate="print"/>
            <a:srcRect l="46781" t="2218" r="13305" b="40104"/>
            <a:stretch>
              <a:fillRect/>
            </a:stretch>
          </p:blipFill>
          <p:spPr>
            <a:xfrm>
              <a:off x="150812" y="2438400"/>
              <a:ext cx="1905000" cy="1548456"/>
            </a:xfrm>
            <a:prstGeom prst="roundRect">
              <a:avLst/>
            </a:prstGeom>
            <a:ln>
              <a:solidFill>
                <a:schemeClr val="bg2">
                  <a:lumMod val="10000"/>
                </a:schemeClr>
              </a:solidFill>
            </a:ln>
          </p:spPr>
        </p:pic>
        <p:sp>
          <p:nvSpPr>
            <p:cNvPr id="74" name="TextBox 73"/>
            <p:cNvSpPr txBox="1"/>
            <p:nvPr/>
          </p:nvSpPr>
          <p:spPr>
            <a:xfrm>
              <a:off x="634434" y="4114800"/>
              <a:ext cx="937757"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Patrick</a:t>
              </a:r>
            </a:p>
            <a:p>
              <a:pPr algn="ctr"/>
              <a:r>
                <a:rPr lang="en-US" sz="1200" i="1" kern="0" dirty="0" err="1" smtClean="0">
                  <a:solidFill>
                    <a:srgbClr val="FFFFFF"/>
                  </a:solidFill>
                  <a:ea typeface="Calibri"/>
                  <a:cs typeface="MV Boli" pitchFamily="2" charset="0"/>
                  <a:sym typeface="Calibri"/>
                </a:rPr>
                <a:t>Lina’s</a:t>
              </a:r>
              <a:r>
                <a:rPr lang="en-US" sz="1200" i="1" kern="0" dirty="0" smtClean="0">
                  <a:solidFill>
                    <a:srgbClr val="FFFFFF"/>
                  </a:solidFill>
                  <a:ea typeface="Calibri"/>
                  <a:cs typeface="MV Boli" pitchFamily="2" charset="0"/>
                  <a:sym typeface="Calibri"/>
                </a:rPr>
                <a:t> Husband</a:t>
              </a:r>
              <a:endParaRPr lang="en-US" sz="1200" i="1" kern="0" dirty="0" smtClean="0">
                <a:solidFill>
                  <a:srgbClr val="FFFFFF"/>
                </a:solidFill>
                <a:cs typeface="MV Boli" pitchFamily="2" charset="0"/>
                <a:sym typeface="Calibri"/>
              </a:endParaRPr>
            </a:p>
          </p:txBody>
        </p:sp>
      </p:gr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In-Store Pickup</a:t>
            </a:r>
            <a:endParaRPr lang="en-US" sz="2000" i="1" dirty="0">
              <a:solidFill>
                <a:srgbClr val="FFFFFF"/>
              </a:solidFill>
            </a:endParaRPr>
          </a:p>
        </p:txBody>
      </p:sp>
      <p:grpSp>
        <p:nvGrpSpPr>
          <p:cNvPr id="2" name="Group 42"/>
          <p:cNvGrpSpPr/>
          <p:nvPr/>
        </p:nvGrpSpPr>
        <p:grpSpPr>
          <a:xfrm>
            <a:off x="2970212" y="4726825"/>
            <a:ext cx="1289856" cy="810399"/>
            <a:chOff x="10572750" y="5019675"/>
            <a:chExt cx="1289856" cy="810399"/>
          </a:xfrm>
        </p:grpSpPr>
        <p:pic>
          <p:nvPicPr>
            <p:cNvPr id="69" name="Picture 68" descr="beacon.png"/>
            <p:cNvPicPr>
              <a:picLocks noChangeAspect="1"/>
            </p:cNvPicPr>
            <p:nvPr/>
          </p:nvPicPr>
          <p:blipFill>
            <a:blip r:embed="rId3" cstate="print"/>
            <a:srcRect l="40122" t="34286" r="39878" b="34464"/>
            <a:stretch>
              <a:fillRect/>
            </a:stretch>
          </p:blipFill>
          <p:spPr>
            <a:xfrm>
              <a:off x="10896600" y="5019675"/>
              <a:ext cx="637467" cy="581025"/>
            </a:xfrm>
            <a:prstGeom prst="rect">
              <a:avLst/>
            </a:prstGeom>
          </p:spPr>
        </p:pic>
        <p:sp>
          <p:nvSpPr>
            <p:cNvPr id="71" name="Rectangle 70"/>
            <p:cNvSpPr/>
            <p:nvPr/>
          </p:nvSpPr>
          <p:spPr>
            <a:xfrm>
              <a:off x="10572750" y="5553075"/>
              <a:ext cx="1289856" cy="276999"/>
            </a:xfrm>
            <a:prstGeom prst="rect">
              <a:avLst/>
            </a:prstGeom>
          </p:spPr>
          <p:txBody>
            <a:bodyPr wrap="square">
              <a:spAutoFit/>
            </a:bodyPr>
            <a:lstStyle/>
            <a:p>
              <a:pPr algn="ctr"/>
              <a:r>
                <a:rPr lang="en-US" sz="1200" b="1" dirty="0" smtClean="0">
                  <a:solidFill>
                    <a:srgbClr val="FFFFFF"/>
                  </a:solidFill>
                </a:rPr>
                <a:t>Beacon</a:t>
              </a:r>
            </a:p>
          </p:txBody>
        </p:sp>
      </p:grpSp>
      <p:cxnSp>
        <p:nvCxnSpPr>
          <p:cNvPr id="76" name="Straight Connector 75"/>
          <p:cNvCxnSpPr/>
          <p:nvPr/>
        </p:nvCxnSpPr>
        <p:spPr>
          <a:xfrm flipH="1">
            <a:off x="2016918" y="3098824"/>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77" name="Picture 2" descr="C:\temp\icons\ic-MobilePhone-wht.png"/>
          <p:cNvPicPr>
            <a:picLocks noChangeAspect="1" noChangeArrowheads="1"/>
          </p:cNvPicPr>
          <p:nvPr/>
        </p:nvPicPr>
        <p:blipFill>
          <a:blip r:embed="rId4" cstate="print"/>
          <a:srcRect l="22222" t="11111" r="27778" b="11111"/>
          <a:stretch>
            <a:fillRect/>
          </a:stretch>
        </p:blipFill>
        <p:spPr bwMode="auto">
          <a:xfrm>
            <a:off x="3370212" y="2794024"/>
            <a:ext cx="489857" cy="762000"/>
          </a:xfrm>
          <a:prstGeom prst="rect">
            <a:avLst/>
          </a:prstGeom>
          <a:noFill/>
        </p:spPr>
      </p:pic>
      <p:cxnSp>
        <p:nvCxnSpPr>
          <p:cNvPr id="78" name="Straight Connector 77"/>
          <p:cNvCxnSpPr/>
          <p:nvPr/>
        </p:nvCxnSpPr>
        <p:spPr>
          <a:xfrm flipV="1">
            <a:off x="3615140" y="3632224"/>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658430" y="5003824"/>
            <a:ext cx="2971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8191830" y="5003824"/>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Retrieve Customer Profile</a:t>
            </a:r>
          </a:p>
        </p:txBody>
      </p:sp>
      <p:grpSp>
        <p:nvGrpSpPr>
          <p:cNvPr id="3" name="Group 100"/>
          <p:cNvGrpSpPr/>
          <p:nvPr/>
        </p:nvGrpSpPr>
        <p:grpSpPr>
          <a:xfrm>
            <a:off x="10201279" y="4709829"/>
            <a:ext cx="1608133" cy="1071265"/>
            <a:chOff x="10090948" y="3048625"/>
            <a:chExt cx="1608133" cy="1071265"/>
          </a:xfrm>
        </p:grpSpPr>
        <p:sp>
          <p:nvSpPr>
            <p:cNvPr id="83" name="Rectangle 82"/>
            <p:cNvSpPr/>
            <p:nvPr/>
          </p:nvSpPr>
          <p:spPr>
            <a:xfrm>
              <a:off x="10090948" y="3658225"/>
              <a:ext cx="1608133"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a:p>
              <a:pPr algn="ctr"/>
              <a:r>
                <a:rPr lang="en-US" sz="1200" b="1" kern="0" dirty="0" smtClean="0">
                  <a:solidFill>
                    <a:srgbClr val="FFFFFF"/>
                  </a:solidFill>
                  <a:ea typeface="Calibri"/>
                  <a:cs typeface="MV Boli" pitchFamily="2" charset="0"/>
                  <a:sym typeface="Calibri"/>
                </a:rPr>
                <a:t>Database</a:t>
              </a:r>
            </a:p>
          </p:txBody>
        </p:sp>
        <p:pic>
          <p:nvPicPr>
            <p:cNvPr id="85" name="Picture 84" descr="database_w_72.png"/>
            <p:cNvPicPr>
              <a:picLocks noChangeAspect="1"/>
            </p:cNvPicPr>
            <p:nvPr/>
          </p:nvPicPr>
          <p:blipFill>
            <a:blip r:embed="rId5" cstate="print"/>
            <a:stretch>
              <a:fillRect/>
            </a:stretch>
          </p:blipFill>
          <p:spPr>
            <a:xfrm>
              <a:off x="10552115" y="3048625"/>
              <a:ext cx="685800" cy="685800"/>
            </a:xfrm>
            <a:prstGeom prst="rect">
              <a:avLst/>
            </a:prstGeom>
          </p:spPr>
        </p:pic>
      </p:grpSp>
      <p:grpSp>
        <p:nvGrpSpPr>
          <p:cNvPr id="4" name="Group 164"/>
          <p:cNvGrpSpPr/>
          <p:nvPr/>
        </p:nvGrpSpPr>
        <p:grpSpPr>
          <a:xfrm>
            <a:off x="6932612" y="4694559"/>
            <a:ext cx="685800" cy="1071265"/>
            <a:chOff x="6399212" y="3810000"/>
            <a:chExt cx="685800" cy="1071265"/>
          </a:xfrm>
        </p:grpSpPr>
        <p:pic>
          <p:nvPicPr>
            <p:cNvPr id="88" name="Picture 87" descr="process_w_72.png"/>
            <p:cNvPicPr>
              <a:picLocks noChangeAspect="1"/>
            </p:cNvPicPr>
            <p:nvPr/>
          </p:nvPicPr>
          <p:blipFill>
            <a:blip r:embed="rId6" cstate="print"/>
            <a:stretch>
              <a:fillRect/>
            </a:stretch>
          </p:blipFill>
          <p:spPr>
            <a:xfrm>
              <a:off x="6399212" y="3810000"/>
              <a:ext cx="685800" cy="685800"/>
            </a:xfrm>
            <a:prstGeom prst="rect">
              <a:avLst/>
            </a:prstGeom>
          </p:spPr>
        </p:pic>
        <p:sp>
          <p:nvSpPr>
            <p:cNvPr id="89" name="Rectangle 88"/>
            <p:cNvSpPr/>
            <p:nvPr/>
          </p:nvSpPr>
          <p:spPr>
            <a:xfrm>
              <a:off x="6408527" y="4419600"/>
              <a:ext cx="667170"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Process</a:t>
              </a:r>
            </a:p>
            <a:p>
              <a:pPr algn="ctr"/>
              <a:r>
                <a:rPr lang="en-US" sz="1200" b="1" kern="0" dirty="0" smtClean="0">
                  <a:solidFill>
                    <a:srgbClr val="FFFFFF"/>
                  </a:solidFill>
                  <a:ea typeface="Calibri"/>
                  <a:cs typeface="MV Boli" pitchFamily="2" charset="0"/>
                  <a:sym typeface="Calibri"/>
                </a:rPr>
                <a:t>Cloud</a:t>
              </a:r>
            </a:p>
          </p:txBody>
        </p:sp>
      </p:grpSp>
      <p:cxnSp>
        <p:nvCxnSpPr>
          <p:cNvPr id="90" name="Straight Connector 89"/>
          <p:cNvCxnSpPr/>
          <p:nvPr/>
        </p:nvCxnSpPr>
        <p:spPr>
          <a:xfrm flipH="1">
            <a:off x="3960812" y="5003824"/>
            <a:ext cx="2895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4494212" y="5003824"/>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Business Process Launched</a:t>
            </a:r>
          </a:p>
        </p:txBody>
      </p:sp>
      <p:sp>
        <p:nvSpPr>
          <p:cNvPr id="95" name="Rectangle 94"/>
          <p:cNvSpPr/>
          <p:nvPr/>
        </p:nvSpPr>
        <p:spPr>
          <a:xfrm>
            <a:off x="3656012" y="3860824"/>
            <a:ext cx="9144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Proximity</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Recognition</a:t>
            </a:r>
          </a:p>
        </p:txBody>
      </p:sp>
      <p:grpSp>
        <p:nvGrpSpPr>
          <p:cNvPr id="5" name="Group 74"/>
          <p:cNvGrpSpPr/>
          <p:nvPr/>
        </p:nvGrpSpPr>
        <p:grpSpPr>
          <a:xfrm>
            <a:off x="150812" y="2286000"/>
            <a:ext cx="1905000" cy="2076510"/>
            <a:chOff x="150812" y="2438400"/>
            <a:chExt cx="1905000" cy="2076510"/>
          </a:xfrm>
        </p:grpSpPr>
        <p:pic>
          <p:nvPicPr>
            <p:cNvPr id="73" name="Picture 72" descr="DataScience_Tom_President_Colored.png"/>
            <p:cNvPicPr>
              <a:picLocks noChangeAspect="1"/>
            </p:cNvPicPr>
            <p:nvPr/>
          </p:nvPicPr>
          <p:blipFill>
            <a:blip r:embed="rId7" cstate="print"/>
            <a:srcRect l="46781" t="2218" r="13305" b="40104"/>
            <a:stretch>
              <a:fillRect/>
            </a:stretch>
          </p:blipFill>
          <p:spPr>
            <a:xfrm>
              <a:off x="150812" y="2438400"/>
              <a:ext cx="1905000" cy="1548456"/>
            </a:xfrm>
            <a:prstGeom prst="roundRect">
              <a:avLst/>
            </a:prstGeom>
            <a:ln>
              <a:solidFill>
                <a:schemeClr val="bg2">
                  <a:lumMod val="10000"/>
                </a:schemeClr>
              </a:solidFill>
            </a:ln>
          </p:spPr>
        </p:pic>
        <p:sp>
          <p:nvSpPr>
            <p:cNvPr id="74" name="TextBox 73"/>
            <p:cNvSpPr txBox="1"/>
            <p:nvPr/>
          </p:nvSpPr>
          <p:spPr>
            <a:xfrm>
              <a:off x="634434" y="4114800"/>
              <a:ext cx="937757"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Patrick</a:t>
              </a:r>
            </a:p>
            <a:p>
              <a:pPr algn="ctr"/>
              <a:r>
                <a:rPr lang="en-US" sz="1200" i="1" kern="0" dirty="0" err="1" smtClean="0">
                  <a:solidFill>
                    <a:srgbClr val="FFFFFF"/>
                  </a:solidFill>
                  <a:ea typeface="Calibri"/>
                  <a:cs typeface="MV Boli" pitchFamily="2" charset="0"/>
                  <a:sym typeface="Calibri"/>
                </a:rPr>
                <a:t>Lina’s</a:t>
              </a:r>
              <a:r>
                <a:rPr lang="en-US" sz="1200" i="1" kern="0" dirty="0" smtClean="0">
                  <a:solidFill>
                    <a:srgbClr val="FFFFFF"/>
                  </a:solidFill>
                  <a:ea typeface="Calibri"/>
                  <a:cs typeface="MV Boli" pitchFamily="2" charset="0"/>
                  <a:sym typeface="Calibri"/>
                </a:rPr>
                <a:t> Husband</a:t>
              </a:r>
              <a:endParaRPr lang="en-US" sz="1200" i="1" kern="0" dirty="0" smtClean="0">
                <a:solidFill>
                  <a:srgbClr val="FFFFFF"/>
                </a:solidFill>
                <a:cs typeface="MV Boli" pitchFamily="2" charset="0"/>
                <a:sym typeface="Calibri"/>
              </a:endParaRPr>
            </a:p>
          </p:txBody>
        </p:sp>
      </p:gr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In-Store Pickup</a:t>
            </a:r>
            <a:endParaRPr lang="en-US" sz="2000" i="1" dirty="0">
              <a:solidFill>
                <a:srgbClr val="FFFFFF"/>
              </a:solidFill>
            </a:endParaRPr>
          </a:p>
        </p:txBody>
      </p:sp>
      <p:grpSp>
        <p:nvGrpSpPr>
          <p:cNvPr id="2" name="Group 42"/>
          <p:cNvGrpSpPr/>
          <p:nvPr/>
        </p:nvGrpSpPr>
        <p:grpSpPr>
          <a:xfrm>
            <a:off x="2970212" y="4726825"/>
            <a:ext cx="1289856" cy="810399"/>
            <a:chOff x="10572750" y="5019675"/>
            <a:chExt cx="1289856" cy="810399"/>
          </a:xfrm>
        </p:grpSpPr>
        <p:pic>
          <p:nvPicPr>
            <p:cNvPr id="69" name="Picture 68" descr="beacon.png"/>
            <p:cNvPicPr>
              <a:picLocks noChangeAspect="1"/>
            </p:cNvPicPr>
            <p:nvPr/>
          </p:nvPicPr>
          <p:blipFill>
            <a:blip r:embed="rId3" cstate="print"/>
            <a:srcRect l="40122" t="34286" r="39878" b="34464"/>
            <a:stretch>
              <a:fillRect/>
            </a:stretch>
          </p:blipFill>
          <p:spPr>
            <a:xfrm>
              <a:off x="10896600" y="5019675"/>
              <a:ext cx="637467" cy="581025"/>
            </a:xfrm>
            <a:prstGeom prst="rect">
              <a:avLst/>
            </a:prstGeom>
          </p:spPr>
        </p:pic>
        <p:sp>
          <p:nvSpPr>
            <p:cNvPr id="71" name="Rectangle 70"/>
            <p:cNvSpPr/>
            <p:nvPr/>
          </p:nvSpPr>
          <p:spPr>
            <a:xfrm>
              <a:off x="10572750" y="5553075"/>
              <a:ext cx="1289856" cy="276999"/>
            </a:xfrm>
            <a:prstGeom prst="rect">
              <a:avLst/>
            </a:prstGeom>
          </p:spPr>
          <p:txBody>
            <a:bodyPr wrap="square">
              <a:spAutoFit/>
            </a:bodyPr>
            <a:lstStyle/>
            <a:p>
              <a:pPr algn="ctr"/>
              <a:r>
                <a:rPr lang="en-US" sz="1200" b="1" dirty="0" smtClean="0">
                  <a:solidFill>
                    <a:srgbClr val="FFFFFF"/>
                  </a:solidFill>
                </a:rPr>
                <a:t>Beacon</a:t>
              </a:r>
            </a:p>
          </p:txBody>
        </p:sp>
      </p:grpSp>
      <p:cxnSp>
        <p:nvCxnSpPr>
          <p:cNvPr id="76" name="Straight Connector 75"/>
          <p:cNvCxnSpPr/>
          <p:nvPr/>
        </p:nvCxnSpPr>
        <p:spPr>
          <a:xfrm flipH="1">
            <a:off x="2016918" y="3098824"/>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77" name="Picture 2" descr="C:\temp\icons\ic-MobilePhone-wht.png"/>
          <p:cNvPicPr>
            <a:picLocks noChangeAspect="1" noChangeArrowheads="1"/>
          </p:cNvPicPr>
          <p:nvPr/>
        </p:nvPicPr>
        <p:blipFill>
          <a:blip r:embed="rId4" cstate="print"/>
          <a:srcRect l="22222" t="11111" r="27778" b="11111"/>
          <a:stretch>
            <a:fillRect/>
          </a:stretch>
        </p:blipFill>
        <p:spPr bwMode="auto">
          <a:xfrm>
            <a:off x="3370212" y="2794024"/>
            <a:ext cx="489857" cy="762000"/>
          </a:xfrm>
          <a:prstGeom prst="rect">
            <a:avLst/>
          </a:prstGeom>
          <a:noFill/>
        </p:spPr>
      </p:pic>
      <p:cxnSp>
        <p:nvCxnSpPr>
          <p:cNvPr id="78" name="Straight Connector 77"/>
          <p:cNvCxnSpPr/>
          <p:nvPr/>
        </p:nvCxnSpPr>
        <p:spPr>
          <a:xfrm flipV="1">
            <a:off x="3615140" y="3632224"/>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658430" y="5003824"/>
            <a:ext cx="2971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8191830" y="5003824"/>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Retrieve Customer Profile</a:t>
            </a:r>
          </a:p>
        </p:txBody>
      </p:sp>
      <p:grpSp>
        <p:nvGrpSpPr>
          <p:cNvPr id="3" name="Group 100"/>
          <p:cNvGrpSpPr/>
          <p:nvPr/>
        </p:nvGrpSpPr>
        <p:grpSpPr>
          <a:xfrm>
            <a:off x="10201279" y="4709829"/>
            <a:ext cx="1608133" cy="1071265"/>
            <a:chOff x="10090948" y="3048625"/>
            <a:chExt cx="1608133" cy="1071265"/>
          </a:xfrm>
        </p:grpSpPr>
        <p:sp>
          <p:nvSpPr>
            <p:cNvPr id="83" name="Rectangle 82"/>
            <p:cNvSpPr/>
            <p:nvPr/>
          </p:nvSpPr>
          <p:spPr>
            <a:xfrm>
              <a:off x="10090948" y="3658225"/>
              <a:ext cx="1608133"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a:p>
              <a:pPr algn="ctr"/>
              <a:r>
                <a:rPr lang="en-US" sz="1200" b="1" kern="0" dirty="0" smtClean="0">
                  <a:solidFill>
                    <a:srgbClr val="FFFFFF"/>
                  </a:solidFill>
                  <a:ea typeface="Calibri"/>
                  <a:cs typeface="MV Boli" pitchFamily="2" charset="0"/>
                  <a:sym typeface="Calibri"/>
                </a:rPr>
                <a:t>Database</a:t>
              </a:r>
            </a:p>
          </p:txBody>
        </p:sp>
        <p:pic>
          <p:nvPicPr>
            <p:cNvPr id="85" name="Picture 84" descr="database_w_72.png"/>
            <p:cNvPicPr>
              <a:picLocks noChangeAspect="1"/>
            </p:cNvPicPr>
            <p:nvPr/>
          </p:nvPicPr>
          <p:blipFill>
            <a:blip r:embed="rId5" cstate="print"/>
            <a:stretch>
              <a:fillRect/>
            </a:stretch>
          </p:blipFill>
          <p:spPr>
            <a:xfrm>
              <a:off x="10552115" y="3048625"/>
              <a:ext cx="685800" cy="685800"/>
            </a:xfrm>
            <a:prstGeom prst="rect">
              <a:avLst/>
            </a:prstGeom>
          </p:spPr>
        </p:pic>
      </p:grpSp>
      <p:grpSp>
        <p:nvGrpSpPr>
          <p:cNvPr id="4" name="Group 164"/>
          <p:cNvGrpSpPr/>
          <p:nvPr/>
        </p:nvGrpSpPr>
        <p:grpSpPr>
          <a:xfrm>
            <a:off x="6932612" y="4694559"/>
            <a:ext cx="685800" cy="1071265"/>
            <a:chOff x="6399212" y="3810000"/>
            <a:chExt cx="685800" cy="1071265"/>
          </a:xfrm>
        </p:grpSpPr>
        <p:pic>
          <p:nvPicPr>
            <p:cNvPr id="88" name="Picture 87" descr="process_w_72.png"/>
            <p:cNvPicPr>
              <a:picLocks noChangeAspect="1"/>
            </p:cNvPicPr>
            <p:nvPr/>
          </p:nvPicPr>
          <p:blipFill>
            <a:blip r:embed="rId6" cstate="print"/>
            <a:stretch>
              <a:fillRect/>
            </a:stretch>
          </p:blipFill>
          <p:spPr>
            <a:xfrm>
              <a:off x="6399212" y="3810000"/>
              <a:ext cx="685800" cy="685800"/>
            </a:xfrm>
            <a:prstGeom prst="rect">
              <a:avLst/>
            </a:prstGeom>
          </p:spPr>
        </p:pic>
        <p:sp>
          <p:nvSpPr>
            <p:cNvPr id="89" name="Rectangle 88"/>
            <p:cNvSpPr/>
            <p:nvPr/>
          </p:nvSpPr>
          <p:spPr>
            <a:xfrm>
              <a:off x="6408527" y="4419600"/>
              <a:ext cx="667170"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Process</a:t>
              </a:r>
            </a:p>
            <a:p>
              <a:pPr algn="ctr"/>
              <a:r>
                <a:rPr lang="en-US" sz="1200" b="1" kern="0" dirty="0" smtClean="0">
                  <a:solidFill>
                    <a:srgbClr val="FFFFFF"/>
                  </a:solidFill>
                  <a:ea typeface="Calibri"/>
                  <a:cs typeface="MV Boli" pitchFamily="2" charset="0"/>
                  <a:sym typeface="Calibri"/>
                </a:rPr>
                <a:t>Cloud</a:t>
              </a:r>
            </a:p>
          </p:txBody>
        </p:sp>
      </p:grpSp>
      <p:cxnSp>
        <p:nvCxnSpPr>
          <p:cNvPr id="90" name="Straight Connector 89"/>
          <p:cNvCxnSpPr/>
          <p:nvPr/>
        </p:nvCxnSpPr>
        <p:spPr>
          <a:xfrm flipH="1">
            <a:off x="3960812" y="5003824"/>
            <a:ext cx="2895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4494212" y="5003824"/>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Business Process Launched</a:t>
            </a:r>
          </a:p>
        </p:txBody>
      </p:sp>
      <p:sp>
        <p:nvSpPr>
          <p:cNvPr id="95" name="Rectangle 94"/>
          <p:cNvSpPr/>
          <p:nvPr/>
        </p:nvSpPr>
        <p:spPr>
          <a:xfrm>
            <a:off x="3656012" y="3860824"/>
            <a:ext cx="9144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Proximity</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Recognition</a:t>
            </a:r>
          </a:p>
        </p:txBody>
      </p:sp>
      <p:grpSp>
        <p:nvGrpSpPr>
          <p:cNvPr id="5" name="Group 102"/>
          <p:cNvGrpSpPr/>
          <p:nvPr/>
        </p:nvGrpSpPr>
        <p:grpSpPr>
          <a:xfrm>
            <a:off x="6851358" y="2789559"/>
            <a:ext cx="848309" cy="1071265"/>
            <a:chOff x="6261125" y="3048625"/>
            <a:chExt cx="848309" cy="1071265"/>
          </a:xfrm>
        </p:grpSpPr>
        <p:pic>
          <p:nvPicPr>
            <p:cNvPr id="97" name="Picture 96" descr="marketing_w_72.png"/>
            <p:cNvPicPr>
              <a:picLocks noChangeAspect="1"/>
            </p:cNvPicPr>
            <p:nvPr/>
          </p:nvPicPr>
          <p:blipFill>
            <a:blip r:embed="rId7" cstate="print"/>
            <a:stretch>
              <a:fillRect/>
            </a:stretch>
          </p:blipFill>
          <p:spPr>
            <a:xfrm>
              <a:off x="6342379" y="3048625"/>
              <a:ext cx="685800" cy="685800"/>
            </a:xfrm>
            <a:prstGeom prst="rect">
              <a:avLst/>
            </a:prstGeom>
          </p:spPr>
        </p:pic>
        <p:sp>
          <p:nvSpPr>
            <p:cNvPr id="99" name="Rectangle 98"/>
            <p:cNvSpPr/>
            <p:nvPr/>
          </p:nvSpPr>
          <p:spPr>
            <a:xfrm>
              <a:off x="6261125" y="3658225"/>
              <a:ext cx="848309"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Marketing</a:t>
              </a:r>
            </a:p>
            <a:p>
              <a:pPr algn="ctr"/>
              <a:r>
                <a:rPr lang="en-US" sz="1200" b="1" kern="0" dirty="0" smtClean="0">
                  <a:solidFill>
                    <a:srgbClr val="FFFFFF"/>
                  </a:solidFill>
                  <a:ea typeface="Calibri"/>
                  <a:cs typeface="MV Boli" pitchFamily="2" charset="0"/>
                  <a:sym typeface="Calibri"/>
                </a:rPr>
                <a:t>Cloud</a:t>
              </a:r>
            </a:p>
          </p:txBody>
        </p:sp>
      </p:grpSp>
      <p:cxnSp>
        <p:nvCxnSpPr>
          <p:cNvPr id="100" name="Straight Connector 99"/>
          <p:cNvCxnSpPr/>
          <p:nvPr/>
        </p:nvCxnSpPr>
        <p:spPr>
          <a:xfrm flipV="1">
            <a:off x="7275512" y="3799864"/>
            <a:ext cx="0" cy="82296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4456112" y="3175024"/>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Personalized Offer Delivered</a:t>
            </a:r>
          </a:p>
        </p:txBody>
      </p:sp>
      <p:cxnSp>
        <p:nvCxnSpPr>
          <p:cNvPr id="103" name="Straight Connector 102"/>
          <p:cNvCxnSpPr/>
          <p:nvPr/>
        </p:nvCxnSpPr>
        <p:spPr>
          <a:xfrm flipH="1">
            <a:off x="3884612" y="3098824"/>
            <a:ext cx="301752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7237412" y="4013224"/>
            <a:ext cx="6096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Analyze</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Profile</a:t>
            </a:r>
          </a:p>
        </p:txBody>
      </p:sp>
      <p:grpSp>
        <p:nvGrpSpPr>
          <p:cNvPr id="6" name="Group 74"/>
          <p:cNvGrpSpPr/>
          <p:nvPr/>
        </p:nvGrpSpPr>
        <p:grpSpPr>
          <a:xfrm>
            <a:off x="150812" y="2286000"/>
            <a:ext cx="1905000" cy="2076510"/>
            <a:chOff x="150812" y="2438400"/>
            <a:chExt cx="1905000" cy="2076510"/>
          </a:xfrm>
        </p:grpSpPr>
        <p:pic>
          <p:nvPicPr>
            <p:cNvPr id="73" name="Picture 72" descr="DataScience_Tom_President_Colored.png"/>
            <p:cNvPicPr>
              <a:picLocks noChangeAspect="1"/>
            </p:cNvPicPr>
            <p:nvPr/>
          </p:nvPicPr>
          <p:blipFill>
            <a:blip r:embed="rId8" cstate="print"/>
            <a:srcRect l="46781" t="2218" r="13305" b="40104"/>
            <a:stretch>
              <a:fillRect/>
            </a:stretch>
          </p:blipFill>
          <p:spPr>
            <a:xfrm>
              <a:off x="150812" y="2438400"/>
              <a:ext cx="1905000" cy="1548456"/>
            </a:xfrm>
            <a:prstGeom prst="roundRect">
              <a:avLst/>
            </a:prstGeom>
            <a:ln>
              <a:solidFill>
                <a:schemeClr val="bg2">
                  <a:lumMod val="10000"/>
                </a:schemeClr>
              </a:solidFill>
            </a:ln>
          </p:spPr>
        </p:pic>
        <p:sp>
          <p:nvSpPr>
            <p:cNvPr id="74" name="TextBox 73"/>
            <p:cNvSpPr txBox="1"/>
            <p:nvPr/>
          </p:nvSpPr>
          <p:spPr>
            <a:xfrm>
              <a:off x="634434" y="4114800"/>
              <a:ext cx="937757"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Patrick</a:t>
              </a:r>
            </a:p>
            <a:p>
              <a:pPr algn="ctr"/>
              <a:r>
                <a:rPr lang="en-US" sz="1200" i="1" kern="0" dirty="0" err="1" smtClean="0">
                  <a:solidFill>
                    <a:srgbClr val="FFFFFF"/>
                  </a:solidFill>
                  <a:ea typeface="Calibri"/>
                  <a:cs typeface="MV Boli" pitchFamily="2" charset="0"/>
                  <a:sym typeface="Calibri"/>
                </a:rPr>
                <a:t>Lina’s</a:t>
              </a:r>
              <a:r>
                <a:rPr lang="en-US" sz="1200" i="1" kern="0" dirty="0" smtClean="0">
                  <a:solidFill>
                    <a:srgbClr val="FFFFFF"/>
                  </a:solidFill>
                  <a:ea typeface="Calibri"/>
                  <a:cs typeface="MV Boli" pitchFamily="2" charset="0"/>
                  <a:sym typeface="Calibri"/>
                </a:rPr>
                <a:t> Husband</a:t>
              </a:r>
              <a:endParaRPr lang="en-US" sz="1200" i="1" kern="0" dirty="0" smtClean="0">
                <a:solidFill>
                  <a:srgbClr val="FFFFFF"/>
                </a:solidFill>
                <a:cs typeface="MV Boli" pitchFamily="2" charset="0"/>
                <a:sym typeface="Calibri"/>
              </a:endParaRPr>
            </a:p>
          </p:txBody>
        </p:sp>
      </p:gr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In-Store Pickup</a:t>
            </a:r>
            <a:endParaRPr lang="en-US" sz="2000" i="1" dirty="0">
              <a:solidFill>
                <a:srgbClr val="FFFFFF"/>
              </a:solidFill>
            </a:endParaRPr>
          </a:p>
        </p:txBody>
      </p:sp>
      <p:grpSp>
        <p:nvGrpSpPr>
          <p:cNvPr id="2" name="Group 42"/>
          <p:cNvGrpSpPr/>
          <p:nvPr/>
        </p:nvGrpSpPr>
        <p:grpSpPr>
          <a:xfrm>
            <a:off x="2970212" y="4726825"/>
            <a:ext cx="1289856" cy="810399"/>
            <a:chOff x="10572750" y="5019675"/>
            <a:chExt cx="1289856" cy="810399"/>
          </a:xfrm>
        </p:grpSpPr>
        <p:pic>
          <p:nvPicPr>
            <p:cNvPr id="69" name="Picture 68" descr="beacon.png"/>
            <p:cNvPicPr>
              <a:picLocks noChangeAspect="1"/>
            </p:cNvPicPr>
            <p:nvPr/>
          </p:nvPicPr>
          <p:blipFill>
            <a:blip r:embed="rId3" cstate="print"/>
            <a:srcRect l="40122" t="34286" r="39878" b="34464"/>
            <a:stretch>
              <a:fillRect/>
            </a:stretch>
          </p:blipFill>
          <p:spPr>
            <a:xfrm>
              <a:off x="10896600" y="5019675"/>
              <a:ext cx="637467" cy="581025"/>
            </a:xfrm>
            <a:prstGeom prst="rect">
              <a:avLst/>
            </a:prstGeom>
          </p:spPr>
        </p:pic>
        <p:sp>
          <p:nvSpPr>
            <p:cNvPr id="71" name="Rectangle 70"/>
            <p:cNvSpPr/>
            <p:nvPr/>
          </p:nvSpPr>
          <p:spPr>
            <a:xfrm>
              <a:off x="10572750" y="5553075"/>
              <a:ext cx="1289856" cy="276999"/>
            </a:xfrm>
            <a:prstGeom prst="rect">
              <a:avLst/>
            </a:prstGeom>
          </p:spPr>
          <p:txBody>
            <a:bodyPr wrap="square">
              <a:spAutoFit/>
            </a:bodyPr>
            <a:lstStyle/>
            <a:p>
              <a:pPr algn="ctr"/>
              <a:r>
                <a:rPr lang="en-US" sz="1200" b="1" dirty="0" smtClean="0">
                  <a:solidFill>
                    <a:srgbClr val="FFFFFF"/>
                  </a:solidFill>
                </a:rPr>
                <a:t>Beacon</a:t>
              </a:r>
            </a:p>
          </p:txBody>
        </p:sp>
      </p:grpSp>
      <p:cxnSp>
        <p:nvCxnSpPr>
          <p:cNvPr id="76" name="Straight Connector 75"/>
          <p:cNvCxnSpPr/>
          <p:nvPr/>
        </p:nvCxnSpPr>
        <p:spPr>
          <a:xfrm flipH="1">
            <a:off x="2016918" y="3098824"/>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pic>
        <p:nvPicPr>
          <p:cNvPr id="77" name="Picture 2" descr="C:\temp\icons\ic-MobilePhone-wht.png"/>
          <p:cNvPicPr>
            <a:picLocks noChangeAspect="1" noChangeArrowheads="1"/>
          </p:cNvPicPr>
          <p:nvPr/>
        </p:nvPicPr>
        <p:blipFill>
          <a:blip r:embed="rId4" cstate="print"/>
          <a:srcRect l="22222" t="11111" r="27778" b="11111"/>
          <a:stretch>
            <a:fillRect/>
          </a:stretch>
        </p:blipFill>
        <p:spPr bwMode="auto">
          <a:xfrm>
            <a:off x="3370212" y="2794024"/>
            <a:ext cx="489857" cy="762000"/>
          </a:xfrm>
          <a:prstGeom prst="rect">
            <a:avLst/>
          </a:prstGeom>
          <a:noFill/>
        </p:spPr>
      </p:pic>
      <p:cxnSp>
        <p:nvCxnSpPr>
          <p:cNvPr id="78" name="Straight Connector 77"/>
          <p:cNvCxnSpPr/>
          <p:nvPr/>
        </p:nvCxnSpPr>
        <p:spPr>
          <a:xfrm flipV="1">
            <a:off x="3615140" y="3632224"/>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658430" y="5003824"/>
            <a:ext cx="2971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8191830" y="5003824"/>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Retrieve Customer Profile</a:t>
            </a:r>
          </a:p>
        </p:txBody>
      </p:sp>
      <p:grpSp>
        <p:nvGrpSpPr>
          <p:cNvPr id="3" name="Group 100"/>
          <p:cNvGrpSpPr/>
          <p:nvPr/>
        </p:nvGrpSpPr>
        <p:grpSpPr>
          <a:xfrm>
            <a:off x="10201279" y="4709829"/>
            <a:ext cx="1608133" cy="1071265"/>
            <a:chOff x="10090948" y="3048625"/>
            <a:chExt cx="1608133" cy="1071265"/>
          </a:xfrm>
        </p:grpSpPr>
        <p:sp>
          <p:nvSpPr>
            <p:cNvPr id="83" name="Rectangle 82"/>
            <p:cNvSpPr/>
            <p:nvPr/>
          </p:nvSpPr>
          <p:spPr>
            <a:xfrm>
              <a:off x="10090948" y="3658225"/>
              <a:ext cx="1608133"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a:p>
              <a:pPr algn="ctr"/>
              <a:r>
                <a:rPr lang="en-US" sz="1200" b="1" kern="0" dirty="0" smtClean="0">
                  <a:solidFill>
                    <a:srgbClr val="FFFFFF"/>
                  </a:solidFill>
                  <a:ea typeface="Calibri"/>
                  <a:cs typeface="MV Boli" pitchFamily="2" charset="0"/>
                  <a:sym typeface="Calibri"/>
                </a:rPr>
                <a:t>Database</a:t>
              </a:r>
            </a:p>
          </p:txBody>
        </p:sp>
        <p:pic>
          <p:nvPicPr>
            <p:cNvPr id="85" name="Picture 84" descr="database_w_72.png"/>
            <p:cNvPicPr>
              <a:picLocks noChangeAspect="1"/>
            </p:cNvPicPr>
            <p:nvPr/>
          </p:nvPicPr>
          <p:blipFill>
            <a:blip r:embed="rId5" cstate="print"/>
            <a:stretch>
              <a:fillRect/>
            </a:stretch>
          </p:blipFill>
          <p:spPr>
            <a:xfrm>
              <a:off x="10552115" y="3048625"/>
              <a:ext cx="685800" cy="685800"/>
            </a:xfrm>
            <a:prstGeom prst="rect">
              <a:avLst/>
            </a:prstGeom>
          </p:spPr>
        </p:pic>
      </p:grpSp>
      <p:grpSp>
        <p:nvGrpSpPr>
          <p:cNvPr id="4" name="Group 164"/>
          <p:cNvGrpSpPr/>
          <p:nvPr/>
        </p:nvGrpSpPr>
        <p:grpSpPr>
          <a:xfrm>
            <a:off x="6932612" y="4694559"/>
            <a:ext cx="685800" cy="1071265"/>
            <a:chOff x="6399212" y="3810000"/>
            <a:chExt cx="685800" cy="1071265"/>
          </a:xfrm>
        </p:grpSpPr>
        <p:pic>
          <p:nvPicPr>
            <p:cNvPr id="88" name="Picture 87" descr="process_w_72.png"/>
            <p:cNvPicPr>
              <a:picLocks noChangeAspect="1"/>
            </p:cNvPicPr>
            <p:nvPr/>
          </p:nvPicPr>
          <p:blipFill>
            <a:blip r:embed="rId6" cstate="print"/>
            <a:stretch>
              <a:fillRect/>
            </a:stretch>
          </p:blipFill>
          <p:spPr>
            <a:xfrm>
              <a:off x="6399212" y="3810000"/>
              <a:ext cx="685800" cy="685800"/>
            </a:xfrm>
            <a:prstGeom prst="rect">
              <a:avLst/>
            </a:prstGeom>
          </p:spPr>
        </p:pic>
        <p:sp>
          <p:nvSpPr>
            <p:cNvPr id="89" name="Rectangle 88"/>
            <p:cNvSpPr/>
            <p:nvPr/>
          </p:nvSpPr>
          <p:spPr>
            <a:xfrm>
              <a:off x="6408527" y="4419600"/>
              <a:ext cx="667170"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Process</a:t>
              </a:r>
            </a:p>
            <a:p>
              <a:pPr algn="ctr"/>
              <a:r>
                <a:rPr lang="en-US" sz="1200" b="1" kern="0" dirty="0" smtClean="0">
                  <a:solidFill>
                    <a:srgbClr val="FFFFFF"/>
                  </a:solidFill>
                  <a:ea typeface="Calibri"/>
                  <a:cs typeface="MV Boli" pitchFamily="2" charset="0"/>
                  <a:sym typeface="Calibri"/>
                </a:rPr>
                <a:t>Cloud</a:t>
              </a:r>
            </a:p>
          </p:txBody>
        </p:sp>
      </p:grpSp>
      <p:cxnSp>
        <p:nvCxnSpPr>
          <p:cNvPr id="90" name="Straight Connector 89"/>
          <p:cNvCxnSpPr/>
          <p:nvPr/>
        </p:nvCxnSpPr>
        <p:spPr>
          <a:xfrm flipH="1">
            <a:off x="3960812" y="5003824"/>
            <a:ext cx="2895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4494212" y="5003824"/>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Business Process Launched</a:t>
            </a:r>
          </a:p>
        </p:txBody>
      </p:sp>
      <p:sp>
        <p:nvSpPr>
          <p:cNvPr id="95" name="Rectangle 94"/>
          <p:cNvSpPr/>
          <p:nvPr/>
        </p:nvSpPr>
        <p:spPr>
          <a:xfrm>
            <a:off x="3656012" y="3860824"/>
            <a:ext cx="9144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Proximity</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Recognition</a:t>
            </a:r>
          </a:p>
        </p:txBody>
      </p:sp>
      <p:grpSp>
        <p:nvGrpSpPr>
          <p:cNvPr id="5" name="Group 102"/>
          <p:cNvGrpSpPr/>
          <p:nvPr/>
        </p:nvGrpSpPr>
        <p:grpSpPr>
          <a:xfrm>
            <a:off x="6851358" y="2789559"/>
            <a:ext cx="848309" cy="1071265"/>
            <a:chOff x="6261125" y="3048625"/>
            <a:chExt cx="848309" cy="1071265"/>
          </a:xfrm>
        </p:grpSpPr>
        <p:pic>
          <p:nvPicPr>
            <p:cNvPr id="97" name="Picture 96" descr="marketing_w_72.png"/>
            <p:cNvPicPr>
              <a:picLocks noChangeAspect="1"/>
            </p:cNvPicPr>
            <p:nvPr/>
          </p:nvPicPr>
          <p:blipFill>
            <a:blip r:embed="rId7" cstate="print"/>
            <a:stretch>
              <a:fillRect/>
            </a:stretch>
          </p:blipFill>
          <p:spPr>
            <a:xfrm>
              <a:off x="6342379" y="3048625"/>
              <a:ext cx="685800" cy="685800"/>
            </a:xfrm>
            <a:prstGeom prst="rect">
              <a:avLst/>
            </a:prstGeom>
          </p:spPr>
        </p:pic>
        <p:sp>
          <p:nvSpPr>
            <p:cNvPr id="99" name="Rectangle 98"/>
            <p:cNvSpPr/>
            <p:nvPr/>
          </p:nvSpPr>
          <p:spPr>
            <a:xfrm>
              <a:off x="6261125" y="3658225"/>
              <a:ext cx="848309"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Marketing</a:t>
              </a:r>
            </a:p>
            <a:p>
              <a:pPr algn="ctr"/>
              <a:r>
                <a:rPr lang="en-US" sz="1200" b="1" kern="0" dirty="0" smtClean="0">
                  <a:solidFill>
                    <a:srgbClr val="FFFFFF"/>
                  </a:solidFill>
                  <a:ea typeface="Calibri"/>
                  <a:cs typeface="MV Boli" pitchFamily="2" charset="0"/>
                  <a:sym typeface="Calibri"/>
                </a:rPr>
                <a:t>Cloud</a:t>
              </a:r>
            </a:p>
          </p:txBody>
        </p:sp>
      </p:grpSp>
      <p:cxnSp>
        <p:nvCxnSpPr>
          <p:cNvPr id="100" name="Straight Connector 99"/>
          <p:cNvCxnSpPr/>
          <p:nvPr/>
        </p:nvCxnSpPr>
        <p:spPr>
          <a:xfrm flipV="1">
            <a:off x="7275512" y="3799864"/>
            <a:ext cx="0" cy="82296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4456112" y="3175024"/>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Personalized Offer Delivered</a:t>
            </a:r>
          </a:p>
        </p:txBody>
      </p:sp>
      <p:cxnSp>
        <p:nvCxnSpPr>
          <p:cNvPr id="103" name="Straight Connector 102"/>
          <p:cNvCxnSpPr/>
          <p:nvPr/>
        </p:nvCxnSpPr>
        <p:spPr>
          <a:xfrm flipH="1">
            <a:off x="3884612" y="3098824"/>
            <a:ext cx="301752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7237412" y="4013224"/>
            <a:ext cx="6096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Analyze</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Profile</a:t>
            </a:r>
          </a:p>
        </p:txBody>
      </p:sp>
      <p:cxnSp>
        <p:nvCxnSpPr>
          <p:cNvPr id="105" name="Straight Connector 104"/>
          <p:cNvCxnSpPr/>
          <p:nvPr/>
        </p:nvCxnSpPr>
        <p:spPr>
          <a:xfrm flipV="1">
            <a:off x="7542212" y="3479824"/>
            <a:ext cx="2667000" cy="128016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8532812" y="3784624"/>
            <a:ext cx="762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Notify</a:t>
            </a:r>
          </a:p>
        </p:txBody>
      </p:sp>
      <p:pic>
        <p:nvPicPr>
          <p:cNvPr id="36" name="Picture 35" descr="DataScience_Tom_President_Colored.png"/>
          <p:cNvPicPr>
            <a:picLocks noChangeAspect="1"/>
          </p:cNvPicPr>
          <p:nvPr/>
        </p:nvPicPr>
        <p:blipFill>
          <a:blip r:embed="rId8" cstate="print"/>
          <a:srcRect l="4978" t="15529" r="60706" b="30121"/>
          <a:stretch>
            <a:fillRect/>
          </a:stretch>
        </p:blipFill>
        <p:spPr>
          <a:xfrm>
            <a:off x="6780212" y="1143000"/>
            <a:ext cx="990600" cy="882534"/>
          </a:xfrm>
          <a:prstGeom prst="roundRect">
            <a:avLst/>
          </a:prstGeom>
          <a:ln>
            <a:solidFill>
              <a:schemeClr val="bg2">
                <a:lumMod val="10000"/>
              </a:schemeClr>
            </a:solidFill>
          </a:ln>
        </p:spPr>
      </p:pic>
      <p:cxnSp>
        <p:nvCxnSpPr>
          <p:cNvPr id="37" name="Straight Connector 36"/>
          <p:cNvCxnSpPr/>
          <p:nvPr/>
        </p:nvCxnSpPr>
        <p:spPr>
          <a:xfrm flipH="1">
            <a:off x="7847012" y="1524000"/>
            <a:ext cx="312420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42"/>
          <p:cNvGrpSpPr/>
          <p:nvPr/>
        </p:nvGrpSpPr>
        <p:grpSpPr>
          <a:xfrm>
            <a:off x="1141412" y="1524000"/>
            <a:ext cx="5562600" cy="990600"/>
            <a:chOff x="1141412" y="1524000"/>
            <a:chExt cx="5562600" cy="990600"/>
          </a:xfrm>
        </p:grpSpPr>
        <p:cxnSp>
          <p:nvCxnSpPr>
            <p:cNvPr id="39" name="Straight Connector 38"/>
            <p:cNvCxnSpPr/>
            <p:nvPr/>
          </p:nvCxnSpPr>
          <p:spPr>
            <a:xfrm>
              <a:off x="1141412" y="1524000"/>
              <a:ext cx="556260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141412" y="1524000"/>
              <a:ext cx="0" cy="9906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74"/>
          <p:cNvGrpSpPr/>
          <p:nvPr/>
        </p:nvGrpSpPr>
        <p:grpSpPr>
          <a:xfrm>
            <a:off x="150812" y="2286000"/>
            <a:ext cx="1905000" cy="2076510"/>
            <a:chOff x="150812" y="2438400"/>
            <a:chExt cx="1905000" cy="2076510"/>
          </a:xfrm>
        </p:grpSpPr>
        <p:pic>
          <p:nvPicPr>
            <p:cNvPr id="73" name="Picture 72" descr="DataScience_Tom_President_Colored.png"/>
            <p:cNvPicPr>
              <a:picLocks noChangeAspect="1"/>
            </p:cNvPicPr>
            <p:nvPr/>
          </p:nvPicPr>
          <p:blipFill>
            <a:blip r:embed="rId9" cstate="print"/>
            <a:srcRect l="46781" t="2218" r="13305" b="40104"/>
            <a:stretch>
              <a:fillRect/>
            </a:stretch>
          </p:blipFill>
          <p:spPr>
            <a:xfrm>
              <a:off x="150812" y="2438400"/>
              <a:ext cx="1905000" cy="1548456"/>
            </a:xfrm>
            <a:prstGeom prst="roundRect">
              <a:avLst/>
            </a:prstGeom>
            <a:ln>
              <a:solidFill>
                <a:schemeClr val="bg2">
                  <a:lumMod val="10000"/>
                </a:schemeClr>
              </a:solidFill>
            </a:ln>
          </p:spPr>
        </p:pic>
        <p:sp>
          <p:nvSpPr>
            <p:cNvPr id="74" name="TextBox 73"/>
            <p:cNvSpPr txBox="1"/>
            <p:nvPr/>
          </p:nvSpPr>
          <p:spPr>
            <a:xfrm>
              <a:off x="634434" y="4114800"/>
              <a:ext cx="937757"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Patrick</a:t>
              </a:r>
            </a:p>
            <a:p>
              <a:pPr algn="ctr"/>
              <a:r>
                <a:rPr lang="en-US" sz="1200" i="1" kern="0" dirty="0" err="1" smtClean="0">
                  <a:solidFill>
                    <a:srgbClr val="FFFFFF"/>
                  </a:solidFill>
                  <a:ea typeface="Calibri"/>
                  <a:cs typeface="MV Boli" pitchFamily="2" charset="0"/>
                  <a:sym typeface="Calibri"/>
                </a:rPr>
                <a:t>Lina’s</a:t>
              </a:r>
              <a:r>
                <a:rPr lang="en-US" sz="1200" i="1" kern="0" dirty="0" smtClean="0">
                  <a:solidFill>
                    <a:srgbClr val="FFFFFF"/>
                  </a:solidFill>
                  <a:ea typeface="Calibri"/>
                  <a:cs typeface="MV Boli" pitchFamily="2" charset="0"/>
                  <a:sym typeface="Calibri"/>
                </a:rPr>
                <a:t> Husband</a:t>
              </a:r>
              <a:endParaRPr lang="en-US" sz="1200" i="1" kern="0" dirty="0" smtClean="0">
                <a:solidFill>
                  <a:srgbClr val="FFFFFF"/>
                </a:solidFill>
                <a:cs typeface="MV Boli" pitchFamily="2" charset="0"/>
                <a:sym typeface="Calibri"/>
              </a:endParaRPr>
            </a:p>
          </p:txBody>
        </p:sp>
      </p:grpSp>
      <p:cxnSp>
        <p:nvCxnSpPr>
          <p:cNvPr id="44" name="Straight Connector 43"/>
          <p:cNvCxnSpPr/>
          <p:nvPr/>
        </p:nvCxnSpPr>
        <p:spPr>
          <a:xfrm flipV="1">
            <a:off x="10971212" y="1524000"/>
            <a:ext cx="0" cy="9906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66"/>
          <p:cNvGrpSpPr/>
          <p:nvPr/>
        </p:nvGrpSpPr>
        <p:grpSpPr>
          <a:xfrm>
            <a:off x="10285412" y="2286000"/>
            <a:ext cx="1322215" cy="1955824"/>
            <a:chOff x="406227" y="2406686"/>
            <a:chExt cx="1322215" cy="1955824"/>
          </a:xfrm>
        </p:grpSpPr>
        <p:pic>
          <p:nvPicPr>
            <p:cNvPr id="65" name="Picture 64" descr="robbie.png"/>
            <p:cNvPicPr>
              <a:picLocks noChangeAspect="1"/>
            </p:cNvPicPr>
            <p:nvPr/>
          </p:nvPicPr>
          <p:blipFill>
            <a:blip r:embed="rId10" cstate="print"/>
            <a:srcRect b="13386"/>
            <a:stretch>
              <a:fillRect/>
            </a:stretch>
          </p:blipFill>
          <p:spPr>
            <a:xfrm flipH="1">
              <a:off x="406227" y="2406686"/>
              <a:ext cx="1322215" cy="1479514"/>
            </a:xfrm>
            <a:prstGeom prst="roundRect">
              <a:avLst/>
            </a:prstGeom>
            <a:ln>
              <a:solidFill>
                <a:schemeClr val="bg2">
                  <a:lumMod val="10000"/>
                </a:schemeClr>
              </a:solidFill>
            </a:ln>
          </p:spPr>
        </p:pic>
        <p:sp>
          <p:nvSpPr>
            <p:cNvPr id="66" name="TextBox 65"/>
            <p:cNvSpPr txBox="1"/>
            <p:nvPr/>
          </p:nvSpPr>
          <p:spPr>
            <a:xfrm>
              <a:off x="557271" y="3962400"/>
              <a:ext cx="1118896"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Robbie</a:t>
              </a:r>
            </a:p>
            <a:p>
              <a:pPr algn="ctr"/>
              <a:r>
                <a:rPr lang="en-US" sz="1200" i="1" kern="0" dirty="0" err="1" smtClean="0">
                  <a:solidFill>
                    <a:srgbClr val="FFFFFF"/>
                  </a:solidFill>
                  <a:ea typeface="Calibri"/>
                  <a:cs typeface="MV Boli" pitchFamily="2" charset="0"/>
                  <a:sym typeface="Calibri"/>
                </a:rPr>
                <a:t>Hotans</a:t>
              </a:r>
              <a:r>
                <a:rPr lang="en-US" sz="1200" i="1" kern="0" dirty="0" smtClean="0">
                  <a:solidFill>
                    <a:srgbClr val="FFFFFF"/>
                  </a:solidFill>
                  <a:ea typeface="Calibri"/>
                  <a:cs typeface="MV Boli" pitchFamily="2" charset="0"/>
                  <a:sym typeface="Calibri"/>
                </a:rPr>
                <a:t> Employee</a:t>
              </a:r>
              <a:endParaRPr lang="en-US" sz="1200" i="1" kern="0" dirty="0" smtClean="0">
                <a:solidFill>
                  <a:srgbClr val="FFFFFF"/>
                </a:solidFill>
                <a:cs typeface="MV Boli" pitchFamily="2" charset="0"/>
                <a:sym typeface="Calibri"/>
              </a:endParaRPr>
            </a:p>
          </p:txBody>
        </p:sp>
      </p:grpSp>
      <p:sp>
        <p:nvSpPr>
          <p:cNvPr id="45" name="TextBox 44"/>
          <p:cNvSpPr txBox="1"/>
          <p:nvPr/>
        </p:nvSpPr>
        <p:spPr>
          <a:xfrm>
            <a:off x="6521331" y="2146756"/>
            <a:ext cx="1636666" cy="215444"/>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Personalized Greeting</a:t>
            </a:r>
          </a:p>
        </p:txBody>
      </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Supply Chain</a:t>
            </a:r>
            <a:endParaRPr lang="en-US" sz="2000" i="1" dirty="0">
              <a:solidFill>
                <a:srgbClr val="FFFFFF"/>
              </a:solidFill>
            </a:endParaRPr>
          </a:p>
        </p:txBody>
      </p:sp>
      <p:pic>
        <p:nvPicPr>
          <p:cNvPr id="51" name="Picture 2" descr="C:\temp\icons\ic-MobilePhone-wht.png"/>
          <p:cNvPicPr>
            <a:picLocks noChangeAspect="1" noChangeArrowheads="1"/>
          </p:cNvPicPr>
          <p:nvPr/>
        </p:nvPicPr>
        <p:blipFill>
          <a:blip r:embed="rId3" cstate="print"/>
          <a:srcRect l="22222" t="11111" r="27778" b="11111"/>
          <a:stretch>
            <a:fillRect/>
          </a:stretch>
        </p:blipFill>
        <p:spPr bwMode="auto">
          <a:xfrm>
            <a:off x="2861355" y="1676400"/>
            <a:ext cx="489857" cy="762000"/>
          </a:xfrm>
          <a:prstGeom prst="rect">
            <a:avLst/>
          </a:prstGeom>
          <a:noFill/>
        </p:spPr>
      </p:pic>
      <p:cxnSp>
        <p:nvCxnSpPr>
          <p:cNvPr id="52" name="Straight Connector 51"/>
          <p:cNvCxnSpPr/>
          <p:nvPr/>
        </p:nvCxnSpPr>
        <p:spPr>
          <a:xfrm flipH="1">
            <a:off x="1522412" y="2047845"/>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1276290"/>
            <a:ext cx="1680210" cy="2152710"/>
            <a:chOff x="684212" y="1828800"/>
            <a:chExt cx="1680210" cy="2152710"/>
          </a:xfrm>
        </p:grpSpPr>
        <p:pic>
          <p:nvPicPr>
            <p:cNvPr id="54" name="Picture 53" descr="DataScience_Tom_President_Colored.png"/>
            <p:cNvPicPr>
              <a:picLocks noChangeAspect="1"/>
            </p:cNvPicPr>
            <p:nvPr/>
          </p:nvPicPr>
          <p:blipFill>
            <a:blip r:embed="rId4"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55" name="TextBox 54"/>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6"/>
          <p:cNvGrpSpPr/>
          <p:nvPr/>
        </p:nvGrpSpPr>
        <p:grpSpPr>
          <a:xfrm>
            <a:off x="4851535" y="1780401"/>
            <a:ext cx="938077" cy="810399"/>
            <a:chOff x="5628019" y="1219200"/>
            <a:chExt cx="938077" cy="810399"/>
          </a:xfrm>
        </p:grpSpPr>
        <p:pic>
          <p:nvPicPr>
            <p:cNvPr id="58" name="Picture 57" descr="ic-FlatscreenMonitor-wht.png"/>
            <p:cNvPicPr>
              <a:picLocks noChangeAspect="1"/>
            </p:cNvPicPr>
            <p:nvPr/>
          </p:nvPicPr>
          <p:blipFill>
            <a:blip r:embed="rId5" cstate="print"/>
            <a:srcRect l="12500" t="25000" r="12500" b="25000"/>
            <a:stretch>
              <a:fillRect/>
            </a:stretch>
          </p:blipFill>
          <p:spPr>
            <a:xfrm>
              <a:off x="5697007" y="1219200"/>
              <a:ext cx="800100" cy="533400"/>
            </a:xfrm>
            <a:prstGeom prst="rect">
              <a:avLst/>
            </a:prstGeom>
          </p:spPr>
        </p:pic>
        <p:sp>
          <p:nvSpPr>
            <p:cNvPr id="59" name="Rectangle 58"/>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cxnSp>
        <p:nvCxnSpPr>
          <p:cNvPr id="60" name="Straight Connector 59"/>
          <p:cNvCxnSpPr>
            <a:endCxn id="51" idx="3"/>
          </p:cNvCxnSpPr>
          <p:nvPr/>
        </p:nvCxnSpPr>
        <p:spPr>
          <a:xfrm flipH="1">
            <a:off x="3351212" y="2057400"/>
            <a:ext cx="1524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503612" y="1828800"/>
            <a:ext cx="1143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Order Placed</a:t>
            </a:r>
          </a:p>
        </p:txBody>
      </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Supply Chain</a:t>
            </a:r>
            <a:endParaRPr lang="en-US" sz="2000" i="1" dirty="0">
              <a:solidFill>
                <a:srgbClr val="FFFFFF"/>
              </a:solidFill>
            </a:endParaRPr>
          </a:p>
        </p:txBody>
      </p:sp>
      <p:pic>
        <p:nvPicPr>
          <p:cNvPr id="43" name="Picture 42" descr="store.png"/>
          <p:cNvPicPr>
            <a:picLocks noChangeAspect="1"/>
          </p:cNvPicPr>
          <p:nvPr/>
        </p:nvPicPr>
        <p:blipFill>
          <a:blip r:embed="rId3" cstate="print"/>
          <a:stretch>
            <a:fillRect/>
          </a:stretch>
        </p:blipFill>
        <p:spPr>
          <a:xfrm>
            <a:off x="10479878" y="1065916"/>
            <a:ext cx="1024734" cy="798413"/>
          </a:xfrm>
          <a:prstGeom prst="roundRect">
            <a:avLst/>
          </a:prstGeom>
          <a:ln>
            <a:solidFill>
              <a:schemeClr val="bg2">
                <a:lumMod val="10000"/>
              </a:schemeClr>
            </a:solidFill>
          </a:ln>
        </p:spPr>
      </p:pic>
      <p:pic>
        <p:nvPicPr>
          <p:cNvPr id="51" name="Picture 2" descr="C:\temp\icons\ic-MobilePhone-wht.png"/>
          <p:cNvPicPr>
            <a:picLocks noChangeAspect="1" noChangeArrowheads="1"/>
          </p:cNvPicPr>
          <p:nvPr/>
        </p:nvPicPr>
        <p:blipFill>
          <a:blip r:embed="rId4" cstate="print"/>
          <a:srcRect l="22222" t="11111" r="27778" b="11111"/>
          <a:stretch>
            <a:fillRect/>
          </a:stretch>
        </p:blipFill>
        <p:spPr bwMode="auto">
          <a:xfrm>
            <a:off x="2861355" y="1676400"/>
            <a:ext cx="489857" cy="762000"/>
          </a:xfrm>
          <a:prstGeom prst="rect">
            <a:avLst/>
          </a:prstGeom>
          <a:noFill/>
        </p:spPr>
      </p:pic>
      <p:cxnSp>
        <p:nvCxnSpPr>
          <p:cNvPr id="52" name="Straight Connector 51"/>
          <p:cNvCxnSpPr/>
          <p:nvPr/>
        </p:nvCxnSpPr>
        <p:spPr>
          <a:xfrm flipH="1">
            <a:off x="1522412" y="2047845"/>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1276290"/>
            <a:ext cx="1680210" cy="2152710"/>
            <a:chOff x="684212" y="1828800"/>
            <a:chExt cx="1680210" cy="2152710"/>
          </a:xfrm>
        </p:grpSpPr>
        <p:pic>
          <p:nvPicPr>
            <p:cNvPr id="54" name="Picture 53" descr="DataScience_Tom_President_Colored.png"/>
            <p:cNvPicPr>
              <a:picLocks noChangeAspect="1"/>
            </p:cNvPicPr>
            <p:nvPr/>
          </p:nvPicPr>
          <p:blipFill>
            <a:blip r:embed="rId5"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55" name="TextBox 54"/>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6"/>
          <p:cNvGrpSpPr/>
          <p:nvPr/>
        </p:nvGrpSpPr>
        <p:grpSpPr>
          <a:xfrm>
            <a:off x="4851535" y="1780401"/>
            <a:ext cx="938077" cy="810399"/>
            <a:chOff x="5628019" y="1219200"/>
            <a:chExt cx="938077" cy="810399"/>
          </a:xfrm>
        </p:grpSpPr>
        <p:pic>
          <p:nvPicPr>
            <p:cNvPr id="58" name="Picture 57" descr="ic-FlatscreenMonitor-wht.png"/>
            <p:cNvPicPr>
              <a:picLocks noChangeAspect="1"/>
            </p:cNvPicPr>
            <p:nvPr/>
          </p:nvPicPr>
          <p:blipFill>
            <a:blip r:embed="rId6" cstate="print"/>
            <a:srcRect l="12500" t="25000" r="12500" b="25000"/>
            <a:stretch>
              <a:fillRect/>
            </a:stretch>
          </p:blipFill>
          <p:spPr>
            <a:xfrm>
              <a:off x="5697007" y="1219200"/>
              <a:ext cx="800100" cy="533400"/>
            </a:xfrm>
            <a:prstGeom prst="rect">
              <a:avLst/>
            </a:prstGeom>
          </p:spPr>
        </p:pic>
        <p:sp>
          <p:nvSpPr>
            <p:cNvPr id="59" name="Rectangle 58"/>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cxnSp>
        <p:nvCxnSpPr>
          <p:cNvPr id="60" name="Straight Connector 59"/>
          <p:cNvCxnSpPr>
            <a:endCxn id="51" idx="3"/>
          </p:cNvCxnSpPr>
          <p:nvPr/>
        </p:nvCxnSpPr>
        <p:spPr>
          <a:xfrm flipH="1">
            <a:off x="3351212" y="2057400"/>
            <a:ext cx="1524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503612" y="1828800"/>
            <a:ext cx="1143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Order Placed</a:t>
            </a:r>
          </a:p>
        </p:txBody>
      </p:sp>
      <p:cxnSp>
        <p:nvCxnSpPr>
          <p:cNvPr id="63" name="Straight Connector 62"/>
          <p:cNvCxnSpPr/>
          <p:nvPr/>
        </p:nvCxnSpPr>
        <p:spPr>
          <a:xfrm flipH="1">
            <a:off x="5713412" y="2057400"/>
            <a:ext cx="1905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100"/>
          <p:cNvGrpSpPr/>
          <p:nvPr/>
        </p:nvGrpSpPr>
        <p:grpSpPr>
          <a:xfrm>
            <a:off x="10201279" y="2362200"/>
            <a:ext cx="1608133" cy="886599"/>
            <a:chOff x="10090948" y="3048625"/>
            <a:chExt cx="1608133" cy="886599"/>
          </a:xfrm>
        </p:grpSpPr>
        <p:sp>
          <p:nvSpPr>
            <p:cNvPr id="72" name="Rectangle 71"/>
            <p:cNvSpPr/>
            <p:nvPr/>
          </p:nvSpPr>
          <p:spPr>
            <a:xfrm>
              <a:off x="10090948" y="3658225"/>
              <a:ext cx="1608133"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p:txBody>
        </p:sp>
        <p:pic>
          <p:nvPicPr>
            <p:cNvPr id="75" name="Picture 74" descr="database_w_72.png"/>
            <p:cNvPicPr>
              <a:picLocks noChangeAspect="1"/>
            </p:cNvPicPr>
            <p:nvPr/>
          </p:nvPicPr>
          <p:blipFill>
            <a:blip r:embed="rId7" cstate="print"/>
            <a:stretch>
              <a:fillRect/>
            </a:stretch>
          </p:blipFill>
          <p:spPr>
            <a:xfrm>
              <a:off x="10552115" y="3048625"/>
              <a:ext cx="685800" cy="685800"/>
            </a:xfrm>
            <a:prstGeom prst="rect">
              <a:avLst/>
            </a:prstGeom>
          </p:spPr>
        </p:pic>
      </p:grpSp>
      <p:grpSp>
        <p:nvGrpSpPr>
          <p:cNvPr id="5" name="Group 84"/>
          <p:cNvGrpSpPr/>
          <p:nvPr/>
        </p:nvGrpSpPr>
        <p:grpSpPr>
          <a:xfrm>
            <a:off x="7542212" y="1752600"/>
            <a:ext cx="990600" cy="1066800"/>
            <a:chOff x="9066212" y="2209800"/>
            <a:chExt cx="990600" cy="1066800"/>
          </a:xfrm>
        </p:grpSpPr>
        <p:pic>
          <p:nvPicPr>
            <p:cNvPr id="128" name="Picture 127" descr="integration_w_72.png"/>
            <p:cNvPicPr>
              <a:picLocks noChangeAspect="1"/>
            </p:cNvPicPr>
            <p:nvPr/>
          </p:nvPicPr>
          <p:blipFill>
            <a:blip r:embed="rId8" cstate="print"/>
            <a:stretch>
              <a:fillRect/>
            </a:stretch>
          </p:blipFill>
          <p:spPr>
            <a:xfrm>
              <a:off x="9218612" y="2209800"/>
              <a:ext cx="685800" cy="685800"/>
            </a:xfrm>
            <a:prstGeom prst="rect">
              <a:avLst/>
            </a:prstGeom>
          </p:spPr>
        </p:pic>
        <p:sp>
          <p:nvSpPr>
            <p:cNvPr id="129" name="TextBox 128"/>
            <p:cNvSpPr txBox="1"/>
            <p:nvPr/>
          </p:nvSpPr>
          <p:spPr>
            <a:xfrm>
              <a:off x="9066212" y="28956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Integration</a:t>
              </a:r>
            </a:p>
            <a:p>
              <a:pPr algn="ctr">
                <a:lnSpc>
                  <a:spcPct val="90000"/>
                </a:lnSpc>
              </a:pPr>
              <a:r>
                <a:rPr lang="en-US" sz="1200" b="1" dirty="0" smtClean="0">
                  <a:solidFill>
                    <a:srgbClr val="FFFFFF"/>
                  </a:solidFill>
                  <a:cs typeface="MV Boli" panose="02000500030200090000" pitchFamily="2" charset="0"/>
                </a:rPr>
                <a:t>Cloud Service</a:t>
              </a:r>
            </a:p>
          </p:txBody>
        </p:sp>
      </p:grpSp>
      <p:sp>
        <p:nvSpPr>
          <p:cNvPr id="131" name="TextBox 130"/>
          <p:cNvSpPr txBox="1"/>
          <p:nvPr/>
        </p:nvSpPr>
        <p:spPr>
          <a:xfrm>
            <a:off x="10517978" y="19812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Store  Inventory</a:t>
            </a:r>
          </a:p>
        </p:txBody>
      </p:sp>
      <p:grpSp>
        <p:nvGrpSpPr>
          <p:cNvPr id="6" name="Group 90"/>
          <p:cNvGrpSpPr/>
          <p:nvPr/>
        </p:nvGrpSpPr>
        <p:grpSpPr>
          <a:xfrm>
            <a:off x="8410892" y="1447800"/>
            <a:ext cx="1874520" cy="2362200"/>
            <a:chOff x="8410892" y="1447800"/>
            <a:chExt cx="1874520" cy="2362200"/>
          </a:xfrm>
        </p:grpSpPr>
        <p:cxnSp>
          <p:nvCxnSpPr>
            <p:cNvPr id="133" name="Straight Connector 132"/>
            <p:cNvCxnSpPr/>
            <p:nvPr/>
          </p:nvCxnSpPr>
          <p:spPr>
            <a:xfrm flipH="1">
              <a:off x="8410892" y="2057400"/>
              <a:ext cx="118872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9599612" y="1447800"/>
              <a:ext cx="0" cy="23622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9599612" y="14478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9599612" y="2667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9599612" y="3810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 name="Group 96"/>
          <p:cNvGrpSpPr/>
          <p:nvPr/>
        </p:nvGrpSpPr>
        <p:grpSpPr>
          <a:xfrm>
            <a:off x="10428825" y="3352800"/>
            <a:ext cx="1168910" cy="1038999"/>
            <a:chOff x="10428825" y="3429000"/>
            <a:chExt cx="1168910" cy="1038999"/>
          </a:xfrm>
        </p:grpSpPr>
        <p:sp>
          <p:nvSpPr>
            <p:cNvPr id="92" name="Rectangle 91"/>
            <p:cNvSpPr/>
            <p:nvPr/>
          </p:nvSpPr>
          <p:spPr>
            <a:xfrm>
              <a:off x="10428825" y="4191000"/>
              <a:ext cx="1168910"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Legacy Systems</a:t>
              </a:r>
            </a:p>
          </p:txBody>
        </p:sp>
        <p:pic>
          <p:nvPicPr>
            <p:cNvPr id="96" name="Picture 95" descr="ic-DataCenter-wht.png"/>
            <p:cNvPicPr>
              <a:picLocks noChangeAspect="1"/>
            </p:cNvPicPr>
            <p:nvPr/>
          </p:nvPicPr>
          <p:blipFill>
            <a:blip r:embed="rId9" cstate="print"/>
            <a:stretch>
              <a:fillRect/>
            </a:stretch>
          </p:blipFill>
          <p:spPr>
            <a:xfrm>
              <a:off x="10594180" y="3429000"/>
              <a:ext cx="838200" cy="838200"/>
            </a:xfrm>
            <a:prstGeom prst="rect">
              <a:avLst/>
            </a:prstGeom>
          </p:spPr>
        </p:pic>
      </p:gr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Supply Chain</a:t>
            </a:r>
            <a:endParaRPr lang="en-US" sz="2000" i="1" dirty="0">
              <a:solidFill>
                <a:srgbClr val="FFFFFF"/>
              </a:solidFill>
            </a:endParaRPr>
          </a:p>
        </p:txBody>
      </p:sp>
      <p:pic>
        <p:nvPicPr>
          <p:cNvPr id="43" name="Picture 42" descr="store.png"/>
          <p:cNvPicPr>
            <a:picLocks noChangeAspect="1"/>
          </p:cNvPicPr>
          <p:nvPr/>
        </p:nvPicPr>
        <p:blipFill>
          <a:blip r:embed="rId3" cstate="print"/>
          <a:stretch>
            <a:fillRect/>
          </a:stretch>
        </p:blipFill>
        <p:spPr>
          <a:xfrm>
            <a:off x="10479878" y="1065916"/>
            <a:ext cx="1024734" cy="798413"/>
          </a:xfrm>
          <a:prstGeom prst="roundRect">
            <a:avLst/>
          </a:prstGeom>
          <a:ln>
            <a:solidFill>
              <a:schemeClr val="bg2">
                <a:lumMod val="10000"/>
              </a:schemeClr>
            </a:solidFill>
          </a:ln>
        </p:spPr>
      </p:pic>
      <p:pic>
        <p:nvPicPr>
          <p:cNvPr id="51" name="Picture 2" descr="C:\temp\icons\ic-MobilePhone-wht.png"/>
          <p:cNvPicPr>
            <a:picLocks noChangeAspect="1" noChangeArrowheads="1"/>
          </p:cNvPicPr>
          <p:nvPr/>
        </p:nvPicPr>
        <p:blipFill>
          <a:blip r:embed="rId4" cstate="print"/>
          <a:srcRect l="22222" t="11111" r="27778" b="11111"/>
          <a:stretch>
            <a:fillRect/>
          </a:stretch>
        </p:blipFill>
        <p:spPr bwMode="auto">
          <a:xfrm>
            <a:off x="2861355" y="1676400"/>
            <a:ext cx="489857" cy="762000"/>
          </a:xfrm>
          <a:prstGeom prst="rect">
            <a:avLst/>
          </a:prstGeom>
          <a:noFill/>
        </p:spPr>
      </p:pic>
      <p:cxnSp>
        <p:nvCxnSpPr>
          <p:cNvPr id="52" name="Straight Connector 51"/>
          <p:cNvCxnSpPr/>
          <p:nvPr/>
        </p:nvCxnSpPr>
        <p:spPr>
          <a:xfrm flipH="1">
            <a:off x="1522412" y="2047845"/>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1276290"/>
            <a:ext cx="1680210" cy="2152710"/>
            <a:chOff x="684212" y="1828800"/>
            <a:chExt cx="1680210" cy="2152710"/>
          </a:xfrm>
        </p:grpSpPr>
        <p:pic>
          <p:nvPicPr>
            <p:cNvPr id="54" name="Picture 53" descr="DataScience_Tom_President_Colored.png"/>
            <p:cNvPicPr>
              <a:picLocks noChangeAspect="1"/>
            </p:cNvPicPr>
            <p:nvPr/>
          </p:nvPicPr>
          <p:blipFill>
            <a:blip r:embed="rId5"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55" name="TextBox 54"/>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6"/>
          <p:cNvGrpSpPr/>
          <p:nvPr/>
        </p:nvGrpSpPr>
        <p:grpSpPr>
          <a:xfrm>
            <a:off x="4851535" y="1780401"/>
            <a:ext cx="938077" cy="810399"/>
            <a:chOff x="5628019" y="1219200"/>
            <a:chExt cx="938077" cy="810399"/>
          </a:xfrm>
        </p:grpSpPr>
        <p:pic>
          <p:nvPicPr>
            <p:cNvPr id="58" name="Picture 57" descr="ic-FlatscreenMonitor-wht.png"/>
            <p:cNvPicPr>
              <a:picLocks noChangeAspect="1"/>
            </p:cNvPicPr>
            <p:nvPr/>
          </p:nvPicPr>
          <p:blipFill>
            <a:blip r:embed="rId6" cstate="print"/>
            <a:srcRect l="12500" t="25000" r="12500" b="25000"/>
            <a:stretch>
              <a:fillRect/>
            </a:stretch>
          </p:blipFill>
          <p:spPr>
            <a:xfrm>
              <a:off x="5697007" y="1219200"/>
              <a:ext cx="800100" cy="533400"/>
            </a:xfrm>
            <a:prstGeom prst="rect">
              <a:avLst/>
            </a:prstGeom>
          </p:spPr>
        </p:pic>
        <p:sp>
          <p:nvSpPr>
            <p:cNvPr id="59" name="Rectangle 58"/>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cxnSp>
        <p:nvCxnSpPr>
          <p:cNvPr id="60" name="Straight Connector 59"/>
          <p:cNvCxnSpPr>
            <a:endCxn id="51" idx="3"/>
          </p:cNvCxnSpPr>
          <p:nvPr/>
        </p:nvCxnSpPr>
        <p:spPr>
          <a:xfrm flipH="1">
            <a:off x="3351212" y="2057400"/>
            <a:ext cx="1524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503612" y="1828800"/>
            <a:ext cx="1143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Order Placed</a:t>
            </a:r>
          </a:p>
        </p:txBody>
      </p:sp>
      <p:cxnSp>
        <p:nvCxnSpPr>
          <p:cNvPr id="63" name="Straight Connector 62"/>
          <p:cNvCxnSpPr/>
          <p:nvPr/>
        </p:nvCxnSpPr>
        <p:spPr>
          <a:xfrm flipH="1">
            <a:off x="5713412" y="2057400"/>
            <a:ext cx="1905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100"/>
          <p:cNvGrpSpPr/>
          <p:nvPr/>
        </p:nvGrpSpPr>
        <p:grpSpPr>
          <a:xfrm>
            <a:off x="10201279" y="2362200"/>
            <a:ext cx="1608133" cy="886599"/>
            <a:chOff x="10090948" y="3048625"/>
            <a:chExt cx="1608133" cy="886599"/>
          </a:xfrm>
        </p:grpSpPr>
        <p:sp>
          <p:nvSpPr>
            <p:cNvPr id="72" name="Rectangle 71"/>
            <p:cNvSpPr/>
            <p:nvPr/>
          </p:nvSpPr>
          <p:spPr>
            <a:xfrm>
              <a:off x="10090948" y="3658225"/>
              <a:ext cx="1608133"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p:txBody>
        </p:sp>
        <p:pic>
          <p:nvPicPr>
            <p:cNvPr id="75" name="Picture 74" descr="database_w_72.png"/>
            <p:cNvPicPr>
              <a:picLocks noChangeAspect="1"/>
            </p:cNvPicPr>
            <p:nvPr/>
          </p:nvPicPr>
          <p:blipFill>
            <a:blip r:embed="rId7" cstate="print"/>
            <a:stretch>
              <a:fillRect/>
            </a:stretch>
          </p:blipFill>
          <p:spPr>
            <a:xfrm>
              <a:off x="10552115" y="3048625"/>
              <a:ext cx="685800" cy="685800"/>
            </a:xfrm>
            <a:prstGeom prst="rect">
              <a:avLst/>
            </a:prstGeom>
          </p:spPr>
        </p:pic>
      </p:grpSp>
      <p:grpSp>
        <p:nvGrpSpPr>
          <p:cNvPr id="5" name="Group 84"/>
          <p:cNvGrpSpPr/>
          <p:nvPr/>
        </p:nvGrpSpPr>
        <p:grpSpPr>
          <a:xfrm>
            <a:off x="7542212" y="1752600"/>
            <a:ext cx="990600" cy="1066800"/>
            <a:chOff x="9066212" y="2209800"/>
            <a:chExt cx="990600" cy="1066800"/>
          </a:xfrm>
        </p:grpSpPr>
        <p:pic>
          <p:nvPicPr>
            <p:cNvPr id="128" name="Picture 127" descr="integration_w_72.png"/>
            <p:cNvPicPr>
              <a:picLocks noChangeAspect="1"/>
            </p:cNvPicPr>
            <p:nvPr/>
          </p:nvPicPr>
          <p:blipFill>
            <a:blip r:embed="rId8" cstate="print"/>
            <a:stretch>
              <a:fillRect/>
            </a:stretch>
          </p:blipFill>
          <p:spPr>
            <a:xfrm>
              <a:off x="9218612" y="2209800"/>
              <a:ext cx="685800" cy="685800"/>
            </a:xfrm>
            <a:prstGeom prst="rect">
              <a:avLst/>
            </a:prstGeom>
          </p:spPr>
        </p:pic>
        <p:sp>
          <p:nvSpPr>
            <p:cNvPr id="129" name="TextBox 128"/>
            <p:cNvSpPr txBox="1"/>
            <p:nvPr/>
          </p:nvSpPr>
          <p:spPr>
            <a:xfrm>
              <a:off x="9066212" y="28956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Integration</a:t>
              </a:r>
            </a:p>
            <a:p>
              <a:pPr algn="ctr">
                <a:lnSpc>
                  <a:spcPct val="90000"/>
                </a:lnSpc>
              </a:pPr>
              <a:r>
                <a:rPr lang="en-US" sz="1200" b="1" dirty="0" smtClean="0">
                  <a:solidFill>
                    <a:srgbClr val="FFFFFF"/>
                  </a:solidFill>
                  <a:cs typeface="MV Boli" panose="02000500030200090000" pitchFamily="2" charset="0"/>
                </a:rPr>
                <a:t>Cloud Service</a:t>
              </a:r>
            </a:p>
          </p:txBody>
        </p:sp>
      </p:grpSp>
      <p:sp>
        <p:nvSpPr>
          <p:cNvPr id="131" name="TextBox 130"/>
          <p:cNvSpPr txBox="1"/>
          <p:nvPr/>
        </p:nvSpPr>
        <p:spPr>
          <a:xfrm>
            <a:off x="10517978" y="19812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Store  Inventory</a:t>
            </a:r>
          </a:p>
        </p:txBody>
      </p:sp>
      <p:grpSp>
        <p:nvGrpSpPr>
          <p:cNvPr id="6" name="Group 152"/>
          <p:cNvGrpSpPr/>
          <p:nvPr/>
        </p:nvGrpSpPr>
        <p:grpSpPr>
          <a:xfrm>
            <a:off x="10209212" y="4953000"/>
            <a:ext cx="1600200" cy="1600200"/>
            <a:chOff x="10209212" y="4114800"/>
            <a:chExt cx="1600200" cy="1600200"/>
          </a:xfrm>
        </p:grpSpPr>
        <p:pic>
          <p:nvPicPr>
            <p:cNvPr id="56" name="Picture 55" descr="DataScience_Tom_President_Colored.png"/>
            <p:cNvPicPr>
              <a:picLocks noChangeAspect="1"/>
            </p:cNvPicPr>
            <p:nvPr/>
          </p:nvPicPr>
          <p:blipFill>
            <a:blip r:embed="rId9" cstate="print"/>
            <a:srcRect l="1235" t="7764" r="57586" b="26793"/>
            <a:stretch>
              <a:fillRect/>
            </a:stretch>
          </p:blipFill>
          <p:spPr>
            <a:xfrm>
              <a:off x="10412628" y="4114800"/>
              <a:ext cx="1193369" cy="1066800"/>
            </a:xfrm>
            <a:prstGeom prst="roundRect">
              <a:avLst/>
            </a:prstGeom>
            <a:ln>
              <a:solidFill>
                <a:schemeClr val="bg2">
                  <a:lumMod val="10000"/>
                </a:schemeClr>
              </a:solidFill>
            </a:ln>
          </p:spPr>
        </p:pic>
        <p:sp>
          <p:nvSpPr>
            <p:cNvPr id="132" name="TextBox 131"/>
            <p:cNvSpPr txBox="1"/>
            <p:nvPr/>
          </p:nvSpPr>
          <p:spPr>
            <a:xfrm>
              <a:off x="10209212" y="5334000"/>
              <a:ext cx="16002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Supply Chain Manager</a:t>
              </a:r>
            </a:p>
          </p:txBody>
        </p:sp>
      </p:grpSp>
      <p:cxnSp>
        <p:nvCxnSpPr>
          <p:cNvPr id="139" name="Straight Connector 138"/>
          <p:cNvCxnSpPr/>
          <p:nvPr/>
        </p:nvCxnSpPr>
        <p:spPr>
          <a:xfrm flipH="1">
            <a:off x="9447212" y="5410200"/>
            <a:ext cx="838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7999412" y="2819400"/>
            <a:ext cx="0" cy="9144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164"/>
          <p:cNvGrpSpPr/>
          <p:nvPr/>
        </p:nvGrpSpPr>
        <p:grpSpPr>
          <a:xfrm>
            <a:off x="7694612" y="3733800"/>
            <a:ext cx="685800" cy="1071265"/>
            <a:chOff x="6399212" y="3810000"/>
            <a:chExt cx="685800" cy="1071265"/>
          </a:xfrm>
        </p:grpSpPr>
        <p:pic>
          <p:nvPicPr>
            <p:cNvPr id="143" name="Picture 142" descr="process_w_72.png"/>
            <p:cNvPicPr>
              <a:picLocks noChangeAspect="1"/>
            </p:cNvPicPr>
            <p:nvPr/>
          </p:nvPicPr>
          <p:blipFill>
            <a:blip r:embed="rId10" cstate="print"/>
            <a:stretch>
              <a:fillRect/>
            </a:stretch>
          </p:blipFill>
          <p:spPr>
            <a:xfrm>
              <a:off x="6399212" y="3810000"/>
              <a:ext cx="685800" cy="685800"/>
            </a:xfrm>
            <a:prstGeom prst="rect">
              <a:avLst/>
            </a:prstGeom>
          </p:spPr>
        </p:pic>
        <p:sp>
          <p:nvSpPr>
            <p:cNvPr id="144" name="Rectangle 143"/>
            <p:cNvSpPr/>
            <p:nvPr/>
          </p:nvSpPr>
          <p:spPr>
            <a:xfrm>
              <a:off x="6408527" y="4419600"/>
              <a:ext cx="667170"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Process</a:t>
              </a:r>
            </a:p>
            <a:p>
              <a:pPr algn="ctr"/>
              <a:r>
                <a:rPr lang="en-US" sz="1200" b="1" kern="0" dirty="0" smtClean="0">
                  <a:solidFill>
                    <a:srgbClr val="FFFFFF"/>
                  </a:solidFill>
                  <a:ea typeface="Calibri"/>
                  <a:cs typeface="MV Boli" pitchFamily="2" charset="0"/>
                  <a:sym typeface="Calibri"/>
                </a:rPr>
                <a:t>Cloud</a:t>
              </a:r>
            </a:p>
          </p:txBody>
        </p:sp>
      </p:grpSp>
      <p:cxnSp>
        <p:nvCxnSpPr>
          <p:cNvPr id="154" name="Straight Connector 153"/>
          <p:cNvCxnSpPr/>
          <p:nvPr/>
        </p:nvCxnSpPr>
        <p:spPr>
          <a:xfrm flipV="1">
            <a:off x="9447212" y="4038600"/>
            <a:ext cx="0" cy="13716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56612" y="4038600"/>
            <a:ext cx="990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9447212" y="5029200"/>
            <a:ext cx="11430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Inventory Verification</a:t>
            </a:r>
          </a:p>
        </p:txBody>
      </p:sp>
      <p:sp>
        <p:nvSpPr>
          <p:cNvPr id="64" name="Rectangle 63"/>
          <p:cNvSpPr/>
          <p:nvPr/>
        </p:nvSpPr>
        <p:spPr>
          <a:xfrm>
            <a:off x="7161212" y="2921169"/>
            <a:ext cx="914400" cy="507831"/>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Fulfillment</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Process</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Initiated</a:t>
            </a:r>
          </a:p>
        </p:txBody>
      </p:sp>
      <p:grpSp>
        <p:nvGrpSpPr>
          <p:cNvPr id="8" name="Group 90"/>
          <p:cNvGrpSpPr/>
          <p:nvPr/>
        </p:nvGrpSpPr>
        <p:grpSpPr>
          <a:xfrm>
            <a:off x="8410892" y="1447800"/>
            <a:ext cx="1874520" cy="2362200"/>
            <a:chOff x="8410892" y="1447800"/>
            <a:chExt cx="1874520" cy="2362200"/>
          </a:xfrm>
        </p:grpSpPr>
        <p:cxnSp>
          <p:nvCxnSpPr>
            <p:cNvPr id="133" name="Straight Connector 132"/>
            <p:cNvCxnSpPr/>
            <p:nvPr/>
          </p:nvCxnSpPr>
          <p:spPr>
            <a:xfrm flipH="1">
              <a:off x="8410892" y="2057400"/>
              <a:ext cx="118872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9599612" y="1447800"/>
              <a:ext cx="0" cy="23622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9599612" y="14478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9599612" y="2667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9599612" y="3810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 name="Group 96"/>
          <p:cNvGrpSpPr/>
          <p:nvPr/>
        </p:nvGrpSpPr>
        <p:grpSpPr>
          <a:xfrm>
            <a:off x="10428825" y="3352800"/>
            <a:ext cx="1168910" cy="1038999"/>
            <a:chOff x="10428825" y="3429000"/>
            <a:chExt cx="1168910" cy="1038999"/>
          </a:xfrm>
        </p:grpSpPr>
        <p:sp>
          <p:nvSpPr>
            <p:cNvPr id="92" name="Rectangle 91"/>
            <p:cNvSpPr/>
            <p:nvPr/>
          </p:nvSpPr>
          <p:spPr>
            <a:xfrm>
              <a:off x="10428825" y="4191000"/>
              <a:ext cx="1168910"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Legacy Systems</a:t>
              </a:r>
            </a:p>
          </p:txBody>
        </p:sp>
        <p:pic>
          <p:nvPicPr>
            <p:cNvPr id="96" name="Picture 95" descr="ic-DataCenter-wht.png"/>
            <p:cNvPicPr>
              <a:picLocks noChangeAspect="1"/>
            </p:cNvPicPr>
            <p:nvPr/>
          </p:nvPicPr>
          <p:blipFill>
            <a:blip r:embed="rId11" cstate="print"/>
            <a:stretch>
              <a:fillRect/>
            </a:stretch>
          </p:blipFill>
          <p:spPr>
            <a:xfrm>
              <a:off x="10594180" y="3429000"/>
              <a:ext cx="838200" cy="838200"/>
            </a:xfrm>
            <a:prstGeom prst="rect">
              <a:avLst/>
            </a:prstGeom>
          </p:spPr>
        </p:pic>
      </p:grpSp>
      <p:sp>
        <p:nvSpPr>
          <p:cNvPr id="57" name="Rectangle 56"/>
          <p:cNvSpPr/>
          <p:nvPr/>
        </p:nvSpPr>
        <p:spPr>
          <a:xfrm>
            <a:off x="8609012" y="1676400"/>
            <a:ext cx="914400" cy="3693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Gather</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Data</a:t>
            </a:r>
          </a:p>
        </p:txBody>
      </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3</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2"/>
          </a:xfrm>
          <a:prstGeom prst="rect">
            <a:avLst/>
          </a:prstGeom>
        </p:spPr>
      </p:pic>
      <p:sp>
        <p:nvSpPr>
          <p:cNvPr id="8" name="Rectangle 7"/>
          <p:cNvSpPr/>
          <p:nvPr/>
        </p:nvSpPr>
        <p:spPr>
          <a:xfrm>
            <a:off x="0" y="5308259"/>
            <a:ext cx="8229600" cy="1313258"/>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354264"/>
            <a:ext cx="7919692" cy="1200329"/>
          </a:xfrm>
          <a:prstGeom prst="rect">
            <a:avLst/>
          </a:prstGeom>
        </p:spPr>
        <p:txBody>
          <a:bodyPr wrap="square">
            <a:spAutoFit/>
          </a:bodyPr>
          <a:lstStyle/>
          <a:p>
            <a:r>
              <a:rPr lang="en-US" b="1" dirty="0" smtClean="0">
                <a:solidFill>
                  <a:schemeClr val="bg1"/>
                </a:solidFill>
              </a:rPr>
              <a:t>Unfortunately, Lina doesn't have much experience with interior design and she has made some purchases in the past that did not work out very well. However, she recently bought a large framed print from </a:t>
            </a:r>
            <a:r>
              <a:rPr lang="en-US" b="1" dirty="0" err="1" smtClean="0">
                <a:solidFill>
                  <a:schemeClr val="bg1"/>
                </a:solidFill>
              </a:rPr>
              <a:t>Hotan's</a:t>
            </a:r>
            <a:r>
              <a:rPr lang="en-US" b="1" dirty="0" smtClean="0">
                <a:solidFill>
                  <a:schemeClr val="bg1"/>
                </a:solidFill>
              </a:rPr>
              <a:t>, one that even her mother-in-law complimented.</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Supply Chain</a:t>
            </a:r>
            <a:endParaRPr lang="en-US" sz="2000" i="1" dirty="0">
              <a:solidFill>
                <a:srgbClr val="FFFFFF"/>
              </a:solidFill>
            </a:endParaRPr>
          </a:p>
        </p:txBody>
      </p:sp>
      <p:pic>
        <p:nvPicPr>
          <p:cNvPr id="43" name="Picture 42" descr="store.png"/>
          <p:cNvPicPr>
            <a:picLocks noChangeAspect="1"/>
          </p:cNvPicPr>
          <p:nvPr/>
        </p:nvPicPr>
        <p:blipFill>
          <a:blip r:embed="rId3" cstate="print"/>
          <a:stretch>
            <a:fillRect/>
          </a:stretch>
        </p:blipFill>
        <p:spPr>
          <a:xfrm>
            <a:off x="10479878" y="1065916"/>
            <a:ext cx="1024734" cy="798413"/>
          </a:xfrm>
          <a:prstGeom prst="roundRect">
            <a:avLst/>
          </a:prstGeom>
          <a:ln>
            <a:solidFill>
              <a:schemeClr val="bg2">
                <a:lumMod val="10000"/>
              </a:schemeClr>
            </a:solidFill>
          </a:ln>
        </p:spPr>
      </p:pic>
      <p:pic>
        <p:nvPicPr>
          <p:cNvPr id="51" name="Picture 2" descr="C:\temp\icons\ic-MobilePhone-wht.png"/>
          <p:cNvPicPr>
            <a:picLocks noChangeAspect="1" noChangeArrowheads="1"/>
          </p:cNvPicPr>
          <p:nvPr/>
        </p:nvPicPr>
        <p:blipFill>
          <a:blip r:embed="rId4" cstate="print"/>
          <a:srcRect l="22222" t="11111" r="27778" b="11111"/>
          <a:stretch>
            <a:fillRect/>
          </a:stretch>
        </p:blipFill>
        <p:spPr bwMode="auto">
          <a:xfrm>
            <a:off x="2861355" y="1676400"/>
            <a:ext cx="489857" cy="762000"/>
          </a:xfrm>
          <a:prstGeom prst="rect">
            <a:avLst/>
          </a:prstGeom>
          <a:noFill/>
        </p:spPr>
      </p:pic>
      <p:cxnSp>
        <p:nvCxnSpPr>
          <p:cNvPr id="52" name="Straight Connector 51"/>
          <p:cNvCxnSpPr/>
          <p:nvPr/>
        </p:nvCxnSpPr>
        <p:spPr>
          <a:xfrm flipH="1">
            <a:off x="1522412" y="2047845"/>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1276290"/>
            <a:ext cx="1680210" cy="2152710"/>
            <a:chOff x="684212" y="1828800"/>
            <a:chExt cx="1680210" cy="2152710"/>
          </a:xfrm>
        </p:grpSpPr>
        <p:pic>
          <p:nvPicPr>
            <p:cNvPr id="54" name="Picture 53" descr="DataScience_Tom_President_Colored.png"/>
            <p:cNvPicPr>
              <a:picLocks noChangeAspect="1"/>
            </p:cNvPicPr>
            <p:nvPr/>
          </p:nvPicPr>
          <p:blipFill>
            <a:blip r:embed="rId5"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55" name="TextBox 54"/>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6"/>
          <p:cNvGrpSpPr/>
          <p:nvPr/>
        </p:nvGrpSpPr>
        <p:grpSpPr>
          <a:xfrm>
            <a:off x="4851535" y="1780401"/>
            <a:ext cx="938077" cy="810399"/>
            <a:chOff x="5628019" y="1219200"/>
            <a:chExt cx="938077" cy="810399"/>
          </a:xfrm>
        </p:grpSpPr>
        <p:pic>
          <p:nvPicPr>
            <p:cNvPr id="58" name="Picture 57" descr="ic-FlatscreenMonitor-wht.png"/>
            <p:cNvPicPr>
              <a:picLocks noChangeAspect="1"/>
            </p:cNvPicPr>
            <p:nvPr/>
          </p:nvPicPr>
          <p:blipFill>
            <a:blip r:embed="rId6" cstate="print"/>
            <a:srcRect l="12500" t="25000" r="12500" b="25000"/>
            <a:stretch>
              <a:fillRect/>
            </a:stretch>
          </p:blipFill>
          <p:spPr>
            <a:xfrm>
              <a:off x="5697007" y="1219200"/>
              <a:ext cx="800100" cy="533400"/>
            </a:xfrm>
            <a:prstGeom prst="rect">
              <a:avLst/>
            </a:prstGeom>
          </p:spPr>
        </p:pic>
        <p:sp>
          <p:nvSpPr>
            <p:cNvPr id="59" name="Rectangle 58"/>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cxnSp>
        <p:nvCxnSpPr>
          <p:cNvPr id="60" name="Straight Connector 59"/>
          <p:cNvCxnSpPr>
            <a:endCxn id="51" idx="3"/>
          </p:cNvCxnSpPr>
          <p:nvPr/>
        </p:nvCxnSpPr>
        <p:spPr>
          <a:xfrm flipH="1">
            <a:off x="3351212" y="2057400"/>
            <a:ext cx="1524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503612" y="1828800"/>
            <a:ext cx="1143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Order Placed</a:t>
            </a:r>
          </a:p>
        </p:txBody>
      </p:sp>
      <p:cxnSp>
        <p:nvCxnSpPr>
          <p:cNvPr id="63" name="Straight Connector 62"/>
          <p:cNvCxnSpPr/>
          <p:nvPr/>
        </p:nvCxnSpPr>
        <p:spPr>
          <a:xfrm flipH="1">
            <a:off x="5713412" y="2057400"/>
            <a:ext cx="1905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100"/>
          <p:cNvGrpSpPr/>
          <p:nvPr/>
        </p:nvGrpSpPr>
        <p:grpSpPr>
          <a:xfrm>
            <a:off x="10201279" y="2362200"/>
            <a:ext cx="1608133" cy="886599"/>
            <a:chOff x="10090948" y="3048625"/>
            <a:chExt cx="1608133" cy="886599"/>
          </a:xfrm>
        </p:grpSpPr>
        <p:sp>
          <p:nvSpPr>
            <p:cNvPr id="72" name="Rectangle 71"/>
            <p:cNvSpPr/>
            <p:nvPr/>
          </p:nvSpPr>
          <p:spPr>
            <a:xfrm>
              <a:off x="10090948" y="3658225"/>
              <a:ext cx="1608133"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p:txBody>
        </p:sp>
        <p:pic>
          <p:nvPicPr>
            <p:cNvPr id="75" name="Picture 74" descr="database_w_72.png"/>
            <p:cNvPicPr>
              <a:picLocks noChangeAspect="1"/>
            </p:cNvPicPr>
            <p:nvPr/>
          </p:nvPicPr>
          <p:blipFill>
            <a:blip r:embed="rId7" cstate="print"/>
            <a:stretch>
              <a:fillRect/>
            </a:stretch>
          </p:blipFill>
          <p:spPr>
            <a:xfrm>
              <a:off x="10552115" y="3048625"/>
              <a:ext cx="685800" cy="685800"/>
            </a:xfrm>
            <a:prstGeom prst="rect">
              <a:avLst/>
            </a:prstGeom>
          </p:spPr>
        </p:pic>
      </p:grpSp>
      <p:grpSp>
        <p:nvGrpSpPr>
          <p:cNvPr id="5" name="Group 84"/>
          <p:cNvGrpSpPr/>
          <p:nvPr/>
        </p:nvGrpSpPr>
        <p:grpSpPr>
          <a:xfrm>
            <a:off x="7542212" y="1752600"/>
            <a:ext cx="990600" cy="1066800"/>
            <a:chOff x="9066212" y="2209800"/>
            <a:chExt cx="990600" cy="1066800"/>
          </a:xfrm>
        </p:grpSpPr>
        <p:pic>
          <p:nvPicPr>
            <p:cNvPr id="128" name="Picture 127" descr="integration_w_72.png"/>
            <p:cNvPicPr>
              <a:picLocks noChangeAspect="1"/>
            </p:cNvPicPr>
            <p:nvPr/>
          </p:nvPicPr>
          <p:blipFill>
            <a:blip r:embed="rId8" cstate="print"/>
            <a:stretch>
              <a:fillRect/>
            </a:stretch>
          </p:blipFill>
          <p:spPr>
            <a:xfrm>
              <a:off x="9218612" y="2209800"/>
              <a:ext cx="685800" cy="685800"/>
            </a:xfrm>
            <a:prstGeom prst="rect">
              <a:avLst/>
            </a:prstGeom>
          </p:spPr>
        </p:pic>
        <p:sp>
          <p:nvSpPr>
            <p:cNvPr id="129" name="TextBox 128"/>
            <p:cNvSpPr txBox="1"/>
            <p:nvPr/>
          </p:nvSpPr>
          <p:spPr>
            <a:xfrm>
              <a:off x="9066212" y="28956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Integration</a:t>
              </a:r>
            </a:p>
            <a:p>
              <a:pPr algn="ctr">
                <a:lnSpc>
                  <a:spcPct val="90000"/>
                </a:lnSpc>
              </a:pPr>
              <a:r>
                <a:rPr lang="en-US" sz="1200" b="1" dirty="0" smtClean="0">
                  <a:solidFill>
                    <a:srgbClr val="FFFFFF"/>
                  </a:solidFill>
                  <a:cs typeface="MV Boli" panose="02000500030200090000" pitchFamily="2" charset="0"/>
                </a:rPr>
                <a:t>Cloud Service</a:t>
              </a:r>
            </a:p>
          </p:txBody>
        </p:sp>
      </p:grpSp>
      <p:sp>
        <p:nvSpPr>
          <p:cNvPr id="131" name="TextBox 130"/>
          <p:cNvSpPr txBox="1"/>
          <p:nvPr/>
        </p:nvSpPr>
        <p:spPr>
          <a:xfrm>
            <a:off x="10517978" y="19812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Store  Inventory</a:t>
            </a:r>
          </a:p>
        </p:txBody>
      </p:sp>
      <p:grpSp>
        <p:nvGrpSpPr>
          <p:cNvPr id="6" name="Group 152"/>
          <p:cNvGrpSpPr/>
          <p:nvPr/>
        </p:nvGrpSpPr>
        <p:grpSpPr>
          <a:xfrm>
            <a:off x="10209212" y="4953000"/>
            <a:ext cx="1600200" cy="1600200"/>
            <a:chOff x="10209212" y="4114800"/>
            <a:chExt cx="1600200" cy="1600200"/>
          </a:xfrm>
        </p:grpSpPr>
        <p:pic>
          <p:nvPicPr>
            <p:cNvPr id="56" name="Picture 55" descr="DataScience_Tom_President_Colored.png"/>
            <p:cNvPicPr>
              <a:picLocks noChangeAspect="1"/>
            </p:cNvPicPr>
            <p:nvPr/>
          </p:nvPicPr>
          <p:blipFill>
            <a:blip r:embed="rId9" cstate="print"/>
            <a:srcRect l="1235" t="7764" r="57586" b="26793"/>
            <a:stretch>
              <a:fillRect/>
            </a:stretch>
          </p:blipFill>
          <p:spPr>
            <a:xfrm>
              <a:off x="10412628" y="4114800"/>
              <a:ext cx="1193369" cy="1066800"/>
            </a:xfrm>
            <a:prstGeom prst="roundRect">
              <a:avLst/>
            </a:prstGeom>
            <a:ln>
              <a:solidFill>
                <a:schemeClr val="bg2">
                  <a:lumMod val="10000"/>
                </a:schemeClr>
              </a:solidFill>
            </a:ln>
          </p:spPr>
        </p:pic>
        <p:sp>
          <p:nvSpPr>
            <p:cNvPr id="132" name="TextBox 131"/>
            <p:cNvSpPr txBox="1"/>
            <p:nvPr/>
          </p:nvSpPr>
          <p:spPr>
            <a:xfrm>
              <a:off x="10209212" y="5334000"/>
              <a:ext cx="16002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Supply Chain Manager</a:t>
              </a:r>
            </a:p>
          </p:txBody>
        </p:sp>
      </p:grpSp>
      <p:cxnSp>
        <p:nvCxnSpPr>
          <p:cNvPr id="139" name="Straight Connector 138"/>
          <p:cNvCxnSpPr/>
          <p:nvPr/>
        </p:nvCxnSpPr>
        <p:spPr>
          <a:xfrm flipH="1">
            <a:off x="9447212" y="5410200"/>
            <a:ext cx="838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7999412" y="2819400"/>
            <a:ext cx="0" cy="9144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164"/>
          <p:cNvGrpSpPr/>
          <p:nvPr/>
        </p:nvGrpSpPr>
        <p:grpSpPr>
          <a:xfrm>
            <a:off x="7694612" y="3733800"/>
            <a:ext cx="685800" cy="1071265"/>
            <a:chOff x="6399212" y="3810000"/>
            <a:chExt cx="685800" cy="1071265"/>
          </a:xfrm>
        </p:grpSpPr>
        <p:pic>
          <p:nvPicPr>
            <p:cNvPr id="143" name="Picture 142" descr="process_w_72.png"/>
            <p:cNvPicPr>
              <a:picLocks noChangeAspect="1"/>
            </p:cNvPicPr>
            <p:nvPr/>
          </p:nvPicPr>
          <p:blipFill>
            <a:blip r:embed="rId10" cstate="print"/>
            <a:stretch>
              <a:fillRect/>
            </a:stretch>
          </p:blipFill>
          <p:spPr>
            <a:xfrm>
              <a:off x="6399212" y="3810000"/>
              <a:ext cx="685800" cy="685800"/>
            </a:xfrm>
            <a:prstGeom prst="rect">
              <a:avLst/>
            </a:prstGeom>
          </p:spPr>
        </p:pic>
        <p:sp>
          <p:nvSpPr>
            <p:cNvPr id="144" name="Rectangle 143"/>
            <p:cNvSpPr/>
            <p:nvPr/>
          </p:nvSpPr>
          <p:spPr>
            <a:xfrm>
              <a:off x="6408527" y="4419600"/>
              <a:ext cx="667170"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Process</a:t>
              </a:r>
            </a:p>
            <a:p>
              <a:pPr algn="ctr"/>
              <a:r>
                <a:rPr lang="en-US" sz="1200" b="1" kern="0" dirty="0" smtClean="0">
                  <a:solidFill>
                    <a:srgbClr val="FFFFFF"/>
                  </a:solidFill>
                  <a:ea typeface="Calibri"/>
                  <a:cs typeface="MV Boli" pitchFamily="2" charset="0"/>
                  <a:sym typeface="Calibri"/>
                </a:rPr>
                <a:t>Cloud</a:t>
              </a:r>
            </a:p>
          </p:txBody>
        </p:sp>
      </p:grpSp>
      <p:cxnSp>
        <p:nvCxnSpPr>
          <p:cNvPr id="154" name="Straight Connector 153"/>
          <p:cNvCxnSpPr/>
          <p:nvPr/>
        </p:nvCxnSpPr>
        <p:spPr>
          <a:xfrm flipV="1">
            <a:off x="9447212" y="4038600"/>
            <a:ext cx="0" cy="13716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56612" y="4038600"/>
            <a:ext cx="990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9447212" y="5029200"/>
            <a:ext cx="11430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Inventory Verification</a:t>
            </a:r>
          </a:p>
        </p:txBody>
      </p:sp>
      <p:sp>
        <p:nvSpPr>
          <p:cNvPr id="64" name="Rectangle 63"/>
          <p:cNvSpPr/>
          <p:nvPr/>
        </p:nvSpPr>
        <p:spPr>
          <a:xfrm>
            <a:off x="7161212" y="2921169"/>
            <a:ext cx="914400" cy="507831"/>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Fulfillment</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Process</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Initiated</a:t>
            </a:r>
          </a:p>
        </p:txBody>
      </p:sp>
      <p:grpSp>
        <p:nvGrpSpPr>
          <p:cNvPr id="8" name="Group 90"/>
          <p:cNvGrpSpPr/>
          <p:nvPr/>
        </p:nvGrpSpPr>
        <p:grpSpPr>
          <a:xfrm>
            <a:off x="8410892" y="1447800"/>
            <a:ext cx="1874520" cy="2362200"/>
            <a:chOff x="8410892" y="1447800"/>
            <a:chExt cx="1874520" cy="2362200"/>
          </a:xfrm>
        </p:grpSpPr>
        <p:cxnSp>
          <p:nvCxnSpPr>
            <p:cNvPr id="133" name="Straight Connector 132"/>
            <p:cNvCxnSpPr/>
            <p:nvPr/>
          </p:nvCxnSpPr>
          <p:spPr>
            <a:xfrm flipH="1">
              <a:off x="8410892" y="2057400"/>
              <a:ext cx="118872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9599612" y="1447800"/>
              <a:ext cx="0" cy="23622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9599612" y="14478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9599612" y="2667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9599612" y="3810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 name="Group 96"/>
          <p:cNvGrpSpPr/>
          <p:nvPr/>
        </p:nvGrpSpPr>
        <p:grpSpPr>
          <a:xfrm>
            <a:off x="10428825" y="3352800"/>
            <a:ext cx="1168910" cy="1038999"/>
            <a:chOff x="10428825" y="3429000"/>
            <a:chExt cx="1168910" cy="1038999"/>
          </a:xfrm>
        </p:grpSpPr>
        <p:sp>
          <p:nvSpPr>
            <p:cNvPr id="92" name="Rectangle 91"/>
            <p:cNvSpPr/>
            <p:nvPr/>
          </p:nvSpPr>
          <p:spPr>
            <a:xfrm>
              <a:off x="10428825" y="4191000"/>
              <a:ext cx="1168910"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Legacy Systems</a:t>
              </a:r>
            </a:p>
          </p:txBody>
        </p:sp>
        <p:pic>
          <p:nvPicPr>
            <p:cNvPr id="96" name="Picture 95" descr="ic-DataCenter-wht.png"/>
            <p:cNvPicPr>
              <a:picLocks noChangeAspect="1"/>
            </p:cNvPicPr>
            <p:nvPr/>
          </p:nvPicPr>
          <p:blipFill>
            <a:blip r:embed="rId11" cstate="print"/>
            <a:stretch>
              <a:fillRect/>
            </a:stretch>
          </p:blipFill>
          <p:spPr>
            <a:xfrm>
              <a:off x="10594180" y="3429000"/>
              <a:ext cx="838200" cy="838200"/>
            </a:xfrm>
            <a:prstGeom prst="rect">
              <a:avLst/>
            </a:prstGeom>
          </p:spPr>
        </p:pic>
      </p:grpSp>
      <p:sp>
        <p:nvSpPr>
          <p:cNvPr id="57" name="Rectangle 56"/>
          <p:cNvSpPr/>
          <p:nvPr/>
        </p:nvSpPr>
        <p:spPr>
          <a:xfrm>
            <a:off x="8609012" y="1676400"/>
            <a:ext cx="914400" cy="3693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Gather</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Data</a:t>
            </a:r>
          </a:p>
        </p:txBody>
      </p:sp>
      <p:grpSp>
        <p:nvGrpSpPr>
          <p:cNvPr id="10" name="Group 96"/>
          <p:cNvGrpSpPr/>
          <p:nvPr/>
        </p:nvGrpSpPr>
        <p:grpSpPr>
          <a:xfrm>
            <a:off x="8173395" y="5562600"/>
            <a:ext cx="1369285" cy="993477"/>
            <a:chOff x="7162072" y="2897188"/>
            <a:chExt cx="1369285" cy="993477"/>
          </a:xfrm>
        </p:grpSpPr>
        <p:pic>
          <p:nvPicPr>
            <p:cNvPr id="68" name="Picture 3"/>
            <p:cNvPicPr>
              <a:picLocks noChangeAspect="1" noChangeArrowheads="1"/>
            </p:cNvPicPr>
            <p:nvPr/>
          </p:nvPicPr>
          <p:blipFill>
            <a:blip r:embed="rId12" cstate="print"/>
            <a:srcRect/>
            <a:stretch>
              <a:fillRect/>
            </a:stretch>
          </p:blipFill>
          <p:spPr bwMode="auto">
            <a:xfrm>
              <a:off x="7520334" y="2897188"/>
              <a:ext cx="652763" cy="531812"/>
            </a:xfrm>
            <a:prstGeom prst="rect">
              <a:avLst/>
            </a:prstGeom>
            <a:noFill/>
            <a:ln w="9525">
              <a:noFill/>
              <a:miter lim="800000"/>
              <a:headEnd/>
              <a:tailEnd/>
            </a:ln>
            <a:effectLst/>
          </p:spPr>
        </p:pic>
        <p:sp>
          <p:nvSpPr>
            <p:cNvPr id="69" name="Rectangle 68"/>
            <p:cNvSpPr/>
            <p:nvPr/>
          </p:nvSpPr>
          <p:spPr>
            <a:xfrm>
              <a:off x="7162072" y="3429000"/>
              <a:ext cx="1369285"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Policy Automation</a:t>
              </a:r>
            </a:p>
            <a:p>
              <a:pPr algn="ctr"/>
              <a:r>
                <a:rPr lang="en-US" sz="1200" b="1" kern="0" dirty="0" smtClean="0">
                  <a:solidFill>
                    <a:srgbClr val="FFFFFF"/>
                  </a:solidFill>
                  <a:ea typeface="Calibri"/>
                  <a:cs typeface="MV Boli" pitchFamily="2" charset="0"/>
                  <a:sym typeface="Calibri"/>
                </a:rPr>
                <a:t>Cloud Service</a:t>
              </a:r>
            </a:p>
          </p:txBody>
        </p:sp>
      </p:grpSp>
      <p:grpSp>
        <p:nvGrpSpPr>
          <p:cNvPr id="11" name="Group 83"/>
          <p:cNvGrpSpPr/>
          <p:nvPr/>
        </p:nvGrpSpPr>
        <p:grpSpPr>
          <a:xfrm flipH="1">
            <a:off x="8380412" y="4495800"/>
            <a:ext cx="457200" cy="990600"/>
            <a:chOff x="7237412" y="4419600"/>
            <a:chExt cx="457200" cy="990600"/>
          </a:xfrm>
        </p:grpSpPr>
        <p:cxnSp>
          <p:nvCxnSpPr>
            <p:cNvPr id="85" name="Straight Connector 84"/>
            <p:cNvCxnSpPr/>
            <p:nvPr/>
          </p:nvCxnSpPr>
          <p:spPr>
            <a:xfrm flipV="1">
              <a:off x="7237412" y="4419600"/>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37412" y="4419600"/>
              <a:ext cx="457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90" name="Rectangle 89"/>
          <p:cNvSpPr/>
          <p:nvPr/>
        </p:nvSpPr>
        <p:spPr>
          <a:xfrm>
            <a:off x="8228012" y="4800600"/>
            <a:ext cx="838200" cy="507831"/>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Business</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Rules</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Check</a:t>
            </a:r>
          </a:p>
        </p:txBody>
      </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Supply Chain</a:t>
            </a:r>
            <a:endParaRPr lang="en-US" sz="2000" i="1" dirty="0">
              <a:solidFill>
                <a:srgbClr val="FFFFFF"/>
              </a:solidFill>
            </a:endParaRPr>
          </a:p>
        </p:txBody>
      </p:sp>
      <p:pic>
        <p:nvPicPr>
          <p:cNvPr id="43" name="Picture 42" descr="store.png"/>
          <p:cNvPicPr>
            <a:picLocks noChangeAspect="1"/>
          </p:cNvPicPr>
          <p:nvPr/>
        </p:nvPicPr>
        <p:blipFill>
          <a:blip r:embed="rId3" cstate="print"/>
          <a:stretch>
            <a:fillRect/>
          </a:stretch>
        </p:blipFill>
        <p:spPr>
          <a:xfrm>
            <a:off x="10479878" y="1065916"/>
            <a:ext cx="1024734" cy="798413"/>
          </a:xfrm>
          <a:prstGeom prst="roundRect">
            <a:avLst/>
          </a:prstGeom>
          <a:ln>
            <a:solidFill>
              <a:schemeClr val="bg2">
                <a:lumMod val="10000"/>
              </a:schemeClr>
            </a:solidFill>
          </a:ln>
        </p:spPr>
      </p:pic>
      <p:pic>
        <p:nvPicPr>
          <p:cNvPr id="51" name="Picture 2" descr="C:\temp\icons\ic-MobilePhone-wht.png"/>
          <p:cNvPicPr>
            <a:picLocks noChangeAspect="1" noChangeArrowheads="1"/>
          </p:cNvPicPr>
          <p:nvPr/>
        </p:nvPicPr>
        <p:blipFill>
          <a:blip r:embed="rId4" cstate="print"/>
          <a:srcRect l="22222" t="11111" r="27778" b="11111"/>
          <a:stretch>
            <a:fillRect/>
          </a:stretch>
        </p:blipFill>
        <p:spPr bwMode="auto">
          <a:xfrm>
            <a:off x="2861355" y="1676400"/>
            <a:ext cx="489857" cy="762000"/>
          </a:xfrm>
          <a:prstGeom prst="rect">
            <a:avLst/>
          </a:prstGeom>
          <a:noFill/>
        </p:spPr>
      </p:pic>
      <p:cxnSp>
        <p:nvCxnSpPr>
          <p:cNvPr id="52" name="Straight Connector 51"/>
          <p:cNvCxnSpPr/>
          <p:nvPr/>
        </p:nvCxnSpPr>
        <p:spPr>
          <a:xfrm flipH="1">
            <a:off x="1522412" y="2047845"/>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1276290"/>
            <a:ext cx="1680210" cy="2152710"/>
            <a:chOff x="684212" y="1828800"/>
            <a:chExt cx="1680210" cy="2152710"/>
          </a:xfrm>
        </p:grpSpPr>
        <p:pic>
          <p:nvPicPr>
            <p:cNvPr id="54" name="Picture 53" descr="DataScience_Tom_President_Colored.png"/>
            <p:cNvPicPr>
              <a:picLocks noChangeAspect="1"/>
            </p:cNvPicPr>
            <p:nvPr/>
          </p:nvPicPr>
          <p:blipFill>
            <a:blip r:embed="rId5"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55" name="TextBox 54"/>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6"/>
          <p:cNvGrpSpPr/>
          <p:nvPr/>
        </p:nvGrpSpPr>
        <p:grpSpPr>
          <a:xfrm>
            <a:off x="4851535" y="1780401"/>
            <a:ext cx="938077" cy="810399"/>
            <a:chOff x="5628019" y="1219200"/>
            <a:chExt cx="938077" cy="810399"/>
          </a:xfrm>
        </p:grpSpPr>
        <p:pic>
          <p:nvPicPr>
            <p:cNvPr id="58" name="Picture 57" descr="ic-FlatscreenMonitor-wht.png"/>
            <p:cNvPicPr>
              <a:picLocks noChangeAspect="1"/>
            </p:cNvPicPr>
            <p:nvPr/>
          </p:nvPicPr>
          <p:blipFill>
            <a:blip r:embed="rId6" cstate="print"/>
            <a:srcRect l="12500" t="25000" r="12500" b="25000"/>
            <a:stretch>
              <a:fillRect/>
            </a:stretch>
          </p:blipFill>
          <p:spPr>
            <a:xfrm>
              <a:off x="5697007" y="1219200"/>
              <a:ext cx="800100" cy="533400"/>
            </a:xfrm>
            <a:prstGeom prst="rect">
              <a:avLst/>
            </a:prstGeom>
          </p:spPr>
        </p:pic>
        <p:sp>
          <p:nvSpPr>
            <p:cNvPr id="59" name="Rectangle 58"/>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cxnSp>
        <p:nvCxnSpPr>
          <p:cNvPr id="60" name="Straight Connector 59"/>
          <p:cNvCxnSpPr>
            <a:endCxn id="51" idx="3"/>
          </p:cNvCxnSpPr>
          <p:nvPr/>
        </p:nvCxnSpPr>
        <p:spPr>
          <a:xfrm flipH="1">
            <a:off x="3351212" y="2057400"/>
            <a:ext cx="1524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503612" y="1828800"/>
            <a:ext cx="1143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Order Placed</a:t>
            </a:r>
          </a:p>
        </p:txBody>
      </p:sp>
      <p:cxnSp>
        <p:nvCxnSpPr>
          <p:cNvPr id="63" name="Straight Connector 62"/>
          <p:cNvCxnSpPr/>
          <p:nvPr/>
        </p:nvCxnSpPr>
        <p:spPr>
          <a:xfrm flipH="1">
            <a:off x="5713412" y="2057400"/>
            <a:ext cx="1905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100"/>
          <p:cNvGrpSpPr/>
          <p:nvPr/>
        </p:nvGrpSpPr>
        <p:grpSpPr>
          <a:xfrm>
            <a:off x="10201279" y="2362200"/>
            <a:ext cx="1608133" cy="886599"/>
            <a:chOff x="10090948" y="3048625"/>
            <a:chExt cx="1608133" cy="886599"/>
          </a:xfrm>
        </p:grpSpPr>
        <p:sp>
          <p:nvSpPr>
            <p:cNvPr id="72" name="Rectangle 71"/>
            <p:cNvSpPr/>
            <p:nvPr/>
          </p:nvSpPr>
          <p:spPr>
            <a:xfrm>
              <a:off x="10090948" y="3658225"/>
              <a:ext cx="1608133"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p:txBody>
        </p:sp>
        <p:pic>
          <p:nvPicPr>
            <p:cNvPr id="75" name="Picture 74" descr="database_w_72.png"/>
            <p:cNvPicPr>
              <a:picLocks noChangeAspect="1"/>
            </p:cNvPicPr>
            <p:nvPr/>
          </p:nvPicPr>
          <p:blipFill>
            <a:blip r:embed="rId7" cstate="print"/>
            <a:stretch>
              <a:fillRect/>
            </a:stretch>
          </p:blipFill>
          <p:spPr>
            <a:xfrm>
              <a:off x="10552115" y="3048625"/>
              <a:ext cx="685800" cy="685800"/>
            </a:xfrm>
            <a:prstGeom prst="rect">
              <a:avLst/>
            </a:prstGeom>
          </p:spPr>
        </p:pic>
      </p:grpSp>
      <p:grpSp>
        <p:nvGrpSpPr>
          <p:cNvPr id="5" name="Group 84"/>
          <p:cNvGrpSpPr/>
          <p:nvPr/>
        </p:nvGrpSpPr>
        <p:grpSpPr>
          <a:xfrm>
            <a:off x="7542212" y="1752600"/>
            <a:ext cx="990600" cy="1066800"/>
            <a:chOff x="9066212" y="2209800"/>
            <a:chExt cx="990600" cy="1066800"/>
          </a:xfrm>
        </p:grpSpPr>
        <p:pic>
          <p:nvPicPr>
            <p:cNvPr id="128" name="Picture 127" descr="integration_w_72.png"/>
            <p:cNvPicPr>
              <a:picLocks noChangeAspect="1"/>
            </p:cNvPicPr>
            <p:nvPr/>
          </p:nvPicPr>
          <p:blipFill>
            <a:blip r:embed="rId8" cstate="print"/>
            <a:stretch>
              <a:fillRect/>
            </a:stretch>
          </p:blipFill>
          <p:spPr>
            <a:xfrm>
              <a:off x="9218612" y="2209800"/>
              <a:ext cx="685800" cy="685800"/>
            </a:xfrm>
            <a:prstGeom prst="rect">
              <a:avLst/>
            </a:prstGeom>
          </p:spPr>
        </p:pic>
        <p:sp>
          <p:nvSpPr>
            <p:cNvPr id="129" name="TextBox 128"/>
            <p:cNvSpPr txBox="1"/>
            <p:nvPr/>
          </p:nvSpPr>
          <p:spPr>
            <a:xfrm>
              <a:off x="9066212" y="28956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Integration</a:t>
              </a:r>
            </a:p>
            <a:p>
              <a:pPr algn="ctr">
                <a:lnSpc>
                  <a:spcPct val="90000"/>
                </a:lnSpc>
              </a:pPr>
              <a:r>
                <a:rPr lang="en-US" sz="1200" b="1" dirty="0" smtClean="0">
                  <a:solidFill>
                    <a:srgbClr val="FFFFFF"/>
                  </a:solidFill>
                  <a:cs typeface="MV Boli" panose="02000500030200090000" pitchFamily="2" charset="0"/>
                </a:rPr>
                <a:t>Cloud Service</a:t>
              </a:r>
            </a:p>
          </p:txBody>
        </p:sp>
      </p:grpSp>
      <p:sp>
        <p:nvSpPr>
          <p:cNvPr id="131" name="TextBox 130"/>
          <p:cNvSpPr txBox="1"/>
          <p:nvPr/>
        </p:nvSpPr>
        <p:spPr>
          <a:xfrm>
            <a:off x="10517978" y="19812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Store  Inventory</a:t>
            </a:r>
          </a:p>
        </p:txBody>
      </p:sp>
      <p:grpSp>
        <p:nvGrpSpPr>
          <p:cNvPr id="6" name="Group 152"/>
          <p:cNvGrpSpPr/>
          <p:nvPr/>
        </p:nvGrpSpPr>
        <p:grpSpPr>
          <a:xfrm>
            <a:off x="10209212" y="4953000"/>
            <a:ext cx="1600200" cy="1600200"/>
            <a:chOff x="10209212" y="4114800"/>
            <a:chExt cx="1600200" cy="1600200"/>
          </a:xfrm>
        </p:grpSpPr>
        <p:pic>
          <p:nvPicPr>
            <p:cNvPr id="56" name="Picture 55" descr="DataScience_Tom_President_Colored.png"/>
            <p:cNvPicPr>
              <a:picLocks noChangeAspect="1"/>
            </p:cNvPicPr>
            <p:nvPr/>
          </p:nvPicPr>
          <p:blipFill>
            <a:blip r:embed="rId9" cstate="print"/>
            <a:srcRect l="1235" t="7764" r="57586" b="26793"/>
            <a:stretch>
              <a:fillRect/>
            </a:stretch>
          </p:blipFill>
          <p:spPr>
            <a:xfrm>
              <a:off x="10412628" y="4114800"/>
              <a:ext cx="1193369" cy="1066800"/>
            </a:xfrm>
            <a:prstGeom prst="roundRect">
              <a:avLst/>
            </a:prstGeom>
            <a:ln>
              <a:solidFill>
                <a:schemeClr val="bg2">
                  <a:lumMod val="10000"/>
                </a:schemeClr>
              </a:solidFill>
            </a:ln>
          </p:spPr>
        </p:pic>
        <p:sp>
          <p:nvSpPr>
            <p:cNvPr id="132" name="TextBox 131"/>
            <p:cNvSpPr txBox="1"/>
            <p:nvPr/>
          </p:nvSpPr>
          <p:spPr>
            <a:xfrm>
              <a:off x="10209212" y="5334000"/>
              <a:ext cx="16002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Supply Chain Manager</a:t>
              </a:r>
            </a:p>
          </p:txBody>
        </p:sp>
      </p:grpSp>
      <p:cxnSp>
        <p:nvCxnSpPr>
          <p:cNvPr id="139" name="Straight Connector 138"/>
          <p:cNvCxnSpPr/>
          <p:nvPr/>
        </p:nvCxnSpPr>
        <p:spPr>
          <a:xfrm flipH="1">
            <a:off x="9447212" y="5410200"/>
            <a:ext cx="838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7999412" y="2819400"/>
            <a:ext cx="0" cy="9144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164"/>
          <p:cNvGrpSpPr/>
          <p:nvPr/>
        </p:nvGrpSpPr>
        <p:grpSpPr>
          <a:xfrm>
            <a:off x="7694612" y="3733800"/>
            <a:ext cx="685800" cy="1071265"/>
            <a:chOff x="6399212" y="3810000"/>
            <a:chExt cx="685800" cy="1071265"/>
          </a:xfrm>
        </p:grpSpPr>
        <p:pic>
          <p:nvPicPr>
            <p:cNvPr id="143" name="Picture 142" descr="process_w_72.png"/>
            <p:cNvPicPr>
              <a:picLocks noChangeAspect="1"/>
            </p:cNvPicPr>
            <p:nvPr/>
          </p:nvPicPr>
          <p:blipFill>
            <a:blip r:embed="rId10" cstate="print"/>
            <a:stretch>
              <a:fillRect/>
            </a:stretch>
          </p:blipFill>
          <p:spPr>
            <a:xfrm>
              <a:off x="6399212" y="3810000"/>
              <a:ext cx="685800" cy="685800"/>
            </a:xfrm>
            <a:prstGeom prst="rect">
              <a:avLst/>
            </a:prstGeom>
          </p:spPr>
        </p:pic>
        <p:sp>
          <p:nvSpPr>
            <p:cNvPr id="144" name="Rectangle 143"/>
            <p:cNvSpPr/>
            <p:nvPr/>
          </p:nvSpPr>
          <p:spPr>
            <a:xfrm>
              <a:off x="6408527" y="4419600"/>
              <a:ext cx="667170"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Process</a:t>
              </a:r>
            </a:p>
            <a:p>
              <a:pPr algn="ctr"/>
              <a:r>
                <a:rPr lang="en-US" sz="1200" b="1" kern="0" dirty="0" smtClean="0">
                  <a:solidFill>
                    <a:srgbClr val="FFFFFF"/>
                  </a:solidFill>
                  <a:ea typeface="Calibri"/>
                  <a:cs typeface="MV Boli" pitchFamily="2" charset="0"/>
                  <a:sym typeface="Calibri"/>
                </a:rPr>
                <a:t>Cloud</a:t>
              </a:r>
            </a:p>
          </p:txBody>
        </p:sp>
      </p:grpSp>
      <p:cxnSp>
        <p:nvCxnSpPr>
          <p:cNvPr id="154" name="Straight Connector 153"/>
          <p:cNvCxnSpPr/>
          <p:nvPr/>
        </p:nvCxnSpPr>
        <p:spPr>
          <a:xfrm flipV="1">
            <a:off x="9447212" y="4038600"/>
            <a:ext cx="0" cy="13716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56612" y="4038600"/>
            <a:ext cx="990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9447212" y="5029200"/>
            <a:ext cx="11430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Inventory Verification</a:t>
            </a:r>
          </a:p>
        </p:txBody>
      </p:sp>
      <p:sp>
        <p:nvSpPr>
          <p:cNvPr id="64" name="Rectangle 63"/>
          <p:cNvSpPr/>
          <p:nvPr/>
        </p:nvSpPr>
        <p:spPr>
          <a:xfrm>
            <a:off x="7161212" y="2921169"/>
            <a:ext cx="914400" cy="507831"/>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Fulfillment</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Process</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Initiated</a:t>
            </a:r>
          </a:p>
        </p:txBody>
      </p:sp>
      <p:grpSp>
        <p:nvGrpSpPr>
          <p:cNvPr id="8" name="Group 90"/>
          <p:cNvGrpSpPr/>
          <p:nvPr/>
        </p:nvGrpSpPr>
        <p:grpSpPr>
          <a:xfrm>
            <a:off x="8410892" y="1447800"/>
            <a:ext cx="1874520" cy="2362200"/>
            <a:chOff x="8410892" y="1447800"/>
            <a:chExt cx="1874520" cy="2362200"/>
          </a:xfrm>
        </p:grpSpPr>
        <p:cxnSp>
          <p:nvCxnSpPr>
            <p:cNvPr id="133" name="Straight Connector 132"/>
            <p:cNvCxnSpPr/>
            <p:nvPr/>
          </p:nvCxnSpPr>
          <p:spPr>
            <a:xfrm flipH="1">
              <a:off x="8410892" y="2057400"/>
              <a:ext cx="118872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9599612" y="1447800"/>
              <a:ext cx="0" cy="23622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9599612" y="14478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9599612" y="2667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9599612" y="3810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 name="Group 96"/>
          <p:cNvGrpSpPr/>
          <p:nvPr/>
        </p:nvGrpSpPr>
        <p:grpSpPr>
          <a:xfrm>
            <a:off x="10428825" y="3352800"/>
            <a:ext cx="1168910" cy="1038999"/>
            <a:chOff x="10428825" y="3429000"/>
            <a:chExt cx="1168910" cy="1038999"/>
          </a:xfrm>
        </p:grpSpPr>
        <p:sp>
          <p:nvSpPr>
            <p:cNvPr id="92" name="Rectangle 91"/>
            <p:cNvSpPr/>
            <p:nvPr/>
          </p:nvSpPr>
          <p:spPr>
            <a:xfrm>
              <a:off x="10428825" y="4191000"/>
              <a:ext cx="1168910"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Legacy Systems</a:t>
              </a:r>
            </a:p>
          </p:txBody>
        </p:sp>
        <p:pic>
          <p:nvPicPr>
            <p:cNvPr id="96" name="Picture 95" descr="ic-DataCenter-wht.png"/>
            <p:cNvPicPr>
              <a:picLocks noChangeAspect="1"/>
            </p:cNvPicPr>
            <p:nvPr/>
          </p:nvPicPr>
          <p:blipFill>
            <a:blip r:embed="rId11" cstate="print"/>
            <a:stretch>
              <a:fillRect/>
            </a:stretch>
          </p:blipFill>
          <p:spPr>
            <a:xfrm>
              <a:off x="10594180" y="3429000"/>
              <a:ext cx="838200" cy="838200"/>
            </a:xfrm>
            <a:prstGeom prst="rect">
              <a:avLst/>
            </a:prstGeom>
          </p:spPr>
        </p:pic>
      </p:grpSp>
      <p:sp>
        <p:nvSpPr>
          <p:cNvPr id="57" name="Rectangle 56"/>
          <p:cNvSpPr/>
          <p:nvPr/>
        </p:nvSpPr>
        <p:spPr>
          <a:xfrm>
            <a:off x="8609012" y="1676400"/>
            <a:ext cx="914400" cy="3693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Gather</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Data</a:t>
            </a:r>
          </a:p>
        </p:txBody>
      </p:sp>
      <p:grpSp>
        <p:nvGrpSpPr>
          <p:cNvPr id="10" name="Group 96"/>
          <p:cNvGrpSpPr/>
          <p:nvPr/>
        </p:nvGrpSpPr>
        <p:grpSpPr>
          <a:xfrm>
            <a:off x="8173395" y="5562600"/>
            <a:ext cx="1369285" cy="993477"/>
            <a:chOff x="7162072" y="2897188"/>
            <a:chExt cx="1369285" cy="993477"/>
          </a:xfrm>
        </p:grpSpPr>
        <p:pic>
          <p:nvPicPr>
            <p:cNvPr id="68" name="Picture 3"/>
            <p:cNvPicPr>
              <a:picLocks noChangeAspect="1" noChangeArrowheads="1"/>
            </p:cNvPicPr>
            <p:nvPr/>
          </p:nvPicPr>
          <p:blipFill>
            <a:blip r:embed="rId12" cstate="print"/>
            <a:srcRect/>
            <a:stretch>
              <a:fillRect/>
            </a:stretch>
          </p:blipFill>
          <p:spPr bwMode="auto">
            <a:xfrm>
              <a:off x="7520334" y="2897188"/>
              <a:ext cx="652763" cy="531812"/>
            </a:xfrm>
            <a:prstGeom prst="rect">
              <a:avLst/>
            </a:prstGeom>
            <a:noFill/>
            <a:ln w="9525">
              <a:noFill/>
              <a:miter lim="800000"/>
              <a:headEnd/>
              <a:tailEnd/>
            </a:ln>
            <a:effectLst/>
          </p:spPr>
        </p:pic>
        <p:sp>
          <p:nvSpPr>
            <p:cNvPr id="69" name="Rectangle 68"/>
            <p:cNvSpPr/>
            <p:nvPr/>
          </p:nvSpPr>
          <p:spPr>
            <a:xfrm>
              <a:off x="7162072" y="3429000"/>
              <a:ext cx="1369285"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Policy Automation</a:t>
              </a:r>
            </a:p>
            <a:p>
              <a:pPr algn="ctr"/>
              <a:r>
                <a:rPr lang="en-US" sz="1200" b="1" kern="0" dirty="0" smtClean="0">
                  <a:solidFill>
                    <a:srgbClr val="FFFFFF"/>
                  </a:solidFill>
                  <a:ea typeface="Calibri"/>
                  <a:cs typeface="MV Boli" pitchFamily="2" charset="0"/>
                  <a:sym typeface="Calibri"/>
                </a:rPr>
                <a:t>Cloud Service</a:t>
              </a:r>
            </a:p>
          </p:txBody>
        </p:sp>
      </p:grpSp>
      <p:pic>
        <p:nvPicPr>
          <p:cNvPr id="74" name="Picture 73" descr="DataScience_Tom_President_Colored.png"/>
          <p:cNvPicPr>
            <a:picLocks noChangeAspect="1"/>
          </p:cNvPicPr>
          <p:nvPr/>
        </p:nvPicPr>
        <p:blipFill>
          <a:blip r:embed="rId9" cstate="print"/>
          <a:srcRect l="38046" t="74316" r="39294" b="5719"/>
          <a:stretch>
            <a:fillRect/>
          </a:stretch>
        </p:blipFill>
        <p:spPr>
          <a:xfrm flipH="1">
            <a:off x="6704012" y="5562600"/>
            <a:ext cx="1014883" cy="616286"/>
          </a:xfrm>
          <a:prstGeom prst="roundRect">
            <a:avLst/>
          </a:prstGeom>
          <a:ln>
            <a:solidFill>
              <a:schemeClr val="bg2">
                <a:lumMod val="10000"/>
              </a:schemeClr>
            </a:solidFill>
          </a:ln>
        </p:spPr>
      </p:pic>
      <p:sp>
        <p:nvSpPr>
          <p:cNvPr id="76" name="Rectangle 75"/>
          <p:cNvSpPr/>
          <p:nvPr/>
        </p:nvSpPr>
        <p:spPr>
          <a:xfrm>
            <a:off x="6551612" y="4800600"/>
            <a:ext cx="838200" cy="507831"/>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Inventory Replenish</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Initiated</a:t>
            </a:r>
          </a:p>
        </p:txBody>
      </p:sp>
      <p:grpSp>
        <p:nvGrpSpPr>
          <p:cNvPr id="11" name="Group 82"/>
          <p:cNvGrpSpPr/>
          <p:nvPr/>
        </p:nvGrpSpPr>
        <p:grpSpPr>
          <a:xfrm>
            <a:off x="7237412" y="4495800"/>
            <a:ext cx="457200" cy="990600"/>
            <a:chOff x="7237412" y="4419600"/>
            <a:chExt cx="457200" cy="990600"/>
          </a:xfrm>
        </p:grpSpPr>
        <p:cxnSp>
          <p:nvCxnSpPr>
            <p:cNvPr id="70" name="Straight Connector 69"/>
            <p:cNvCxnSpPr/>
            <p:nvPr/>
          </p:nvCxnSpPr>
          <p:spPr>
            <a:xfrm flipV="1">
              <a:off x="7237412" y="4419600"/>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7237412" y="4419600"/>
              <a:ext cx="457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2" name="Group 83"/>
          <p:cNvGrpSpPr/>
          <p:nvPr/>
        </p:nvGrpSpPr>
        <p:grpSpPr>
          <a:xfrm flipH="1">
            <a:off x="8380412" y="4495800"/>
            <a:ext cx="457200" cy="990600"/>
            <a:chOff x="7237412" y="4419600"/>
            <a:chExt cx="457200" cy="990600"/>
          </a:xfrm>
        </p:grpSpPr>
        <p:cxnSp>
          <p:nvCxnSpPr>
            <p:cNvPr id="85" name="Straight Connector 84"/>
            <p:cNvCxnSpPr/>
            <p:nvPr/>
          </p:nvCxnSpPr>
          <p:spPr>
            <a:xfrm flipV="1">
              <a:off x="7237412" y="4419600"/>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37412" y="4419600"/>
              <a:ext cx="457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90" name="Rectangle 89"/>
          <p:cNvSpPr/>
          <p:nvPr/>
        </p:nvSpPr>
        <p:spPr>
          <a:xfrm>
            <a:off x="8228012" y="4800600"/>
            <a:ext cx="838200" cy="507831"/>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Business</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Rules</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Check</a:t>
            </a:r>
          </a:p>
        </p:txBody>
      </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Supply Chain</a:t>
            </a:r>
            <a:endParaRPr lang="en-US" sz="2000" i="1" dirty="0">
              <a:solidFill>
                <a:srgbClr val="FFFFFF"/>
              </a:solidFill>
            </a:endParaRPr>
          </a:p>
        </p:txBody>
      </p:sp>
      <p:pic>
        <p:nvPicPr>
          <p:cNvPr id="43" name="Picture 42" descr="store.png"/>
          <p:cNvPicPr>
            <a:picLocks noChangeAspect="1"/>
          </p:cNvPicPr>
          <p:nvPr/>
        </p:nvPicPr>
        <p:blipFill>
          <a:blip r:embed="rId3" cstate="print"/>
          <a:stretch>
            <a:fillRect/>
          </a:stretch>
        </p:blipFill>
        <p:spPr>
          <a:xfrm>
            <a:off x="10479878" y="1065916"/>
            <a:ext cx="1024734" cy="798413"/>
          </a:xfrm>
          <a:prstGeom prst="roundRect">
            <a:avLst/>
          </a:prstGeom>
          <a:ln>
            <a:solidFill>
              <a:schemeClr val="bg2">
                <a:lumMod val="10000"/>
              </a:schemeClr>
            </a:solidFill>
          </a:ln>
        </p:spPr>
      </p:pic>
      <p:pic>
        <p:nvPicPr>
          <p:cNvPr id="51" name="Picture 2" descr="C:\temp\icons\ic-MobilePhone-wht.png"/>
          <p:cNvPicPr>
            <a:picLocks noChangeAspect="1" noChangeArrowheads="1"/>
          </p:cNvPicPr>
          <p:nvPr/>
        </p:nvPicPr>
        <p:blipFill>
          <a:blip r:embed="rId4" cstate="print"/>
          <a:srcRect l="22222" t="11111" r="27778" b="11111"/>
          <a:stretch>
            <a:fillRect/>
          </a:stretch>
        </p:blipFill>
        <p:spPr bwMode="auto">
          <a:xfrm>
            <a:off x="2861355" y="1676400"/>
            <a:ext cx="489857" cy="762000"/>
          </a:xfrm>
          <a:prstGeom prst="rect">
            <a:avLst/>
          </a:prstGeom>
          <a:noFill/>
        </p:spPr>
      </p:pic>
      <p:cxnSp>
        <p:nvCxnSpPr>
          <p:cNvPr id="52" name="Straight Connector 51"/>
          <p:cNvCxnSpPr/>
          <p:nvPr/>
        </p:nvCxnSpPr>
        <p:spPr>
          <a:xfrm flipH="1">
            <a:off x="1522412" y="2047845"/>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1276290"/>
            <a:ext cx="1680210" cy="2152710"/>
            <a:chOff x="684212" y="1828800"/>
            <a:chExt cx="1680210" cy="2152710"/>
          </a:xfrm>
        </p:grpSpPr>
        <p:pic>
          <p:nvPicPr>
            <p:cNvPr id="54" name="Picture 53" descr="DataScience_Tom_President_Colored.png"/>
            <p:cNvPicPr>
              <a:picLocks noChangeAspect="1"/>
            </p:cNvPicPr>
            <p:nvPr/>
          </p:nvPicPr>
          <p:blipFill>
            <a:blip r:embed="rId5"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55" name="TextBox 54"/>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6"/>
          <p:cNvGrpSpPr/>
          <p:nvPr/>
        </p:nvGrpSpPr>
        <p:grpSpPr>
          <a:xfrm>
            <a:off x="4851535" y="1780401"/>
            <a:ext cx="938077" cy="810399"/>
            <a:chOff x="5628019" y="1219200"/>
            <a:chExt cx="938077" cy="810399"/>
          </a:xfrm>
        </p:grpSpPr>
        <p:pic>
          <p:nvPicPr>
            <p:cNvPr id="58" name="Picture 57" descr="ic-FlatscreenMonitor-wht.png"/>
            <p:cNvPicPr>
              <a:picLocks noChangeAspect="1"/>
            </p:cNvPicPr>
            <p:nvPr/>
          </p:nvPicPr>
          <p:blipFill>
            <a:blip r:embed="rId6" cstate="print"/>
            <a:srcRect l="12500" t="25000" r="12500" b="25000"/>
            <a:stretch>
              <a:fillRect/>
            </a:stretch>
          </p:blipFill>
          <p:spPr>
            <a:xfrm>
              <a:off x="5697007" y="1219200"/>
              <a:ext cx="800100" cy="533400"/>
            </a:xfrm>
            <a:prstGeom prst="rect">
              <a:avLst/>
            </a:prstGeom>
          </p:spPr>
        </p:pic>
        <p:sp>
          <p:nvSpPr>
            <p:cNvPr id="59" name="Rectangle 58"/>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cxnSp>
        <p:nvCxnSpPr>
          <p:cNvPr id="60" name="Straight Connector 59"/>
          <p:cNvCxnSpPr>
            <a:endCxn id="51" idx="3"/>
          </p:cNvCxnSpPr>
          <p:nvPr/>
        </p:nvCxnSpPr>
        <p:spPr>
          <a:xfrm flipH="1">
            <a:off x="3351212" y="2057400"/>
            <a:ext cx="1524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503612" y="1828800"/>
            <a:ext cx="1143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Order Placed</a:t>
            </a:r>
          </a:p>
        </p:txBody>
      </p:sp>
      <p:cxnSp>
        <p:nvCxnSpPr>
          <p:cNvPr id="63" name="Straight Connector 62"/>
          <p:cNvCxnSpPr/>
          <p:nvPr/>
        </p:nvCxnSpPr>
        <p:spPr>
          <a:xfrm flipH="1">
            <a:off x="5713412" y="2057400"/>
            <a:ext cx="1905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100"/>
          <p:cNvGrpSpPr/>
          <p:nvPr/>
        </p:nvGrpSpPr>
        <p:grpSpPr>
          <a:xfrm>
            <a:off x="10201279" y="2362200"/>
            <a:ext cx="1608133" cy="886599"/>
            <a:chOff x="10090948" y="3048625"/>
            <a:chExt cx="1608133" cy="886599"/>
          </a:xfrm>
        </p:grpSpPr>
        <p:sp>
          <p:nvSpPr>
            <p:cNvPr id="72" name="Rectangle 71"/>
            <p:cNvSpPr/>
            <p:nvPr/>
          </p:nvSpPr>
          <p:spPr>
            <a:xfrm>
              <a:off x="10090948" y="3658225"/>
              <a:ext cx="1608133"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p:txBody>
        </p:sp>
        <p:pic>
          <p:nvPicPr>
            <p:cNvPr id="75" name="Picture 74" descr="database_w_72.png"/>
            <p:cNvPicPr>
              <a:picLocks noChangeAspect="1"/>
            </p:cNvPicPr>
            <p:nvPr/>
          </p:nvPicPr>
          <p:blipFill>
            <a:blip r:embed="rId7" cstate="print"/>
            <a:stretch>
              <a:fillRect/>
            </a:stretch>
          </p:blipFill>
          <p:spPr>
            <a:xfrm>
              <a:off x="10552115" y="3048625"/>
              <a:ext cx="685800" cy="685800"/>
            </a:xfrm>
            <a:prstGeom prst="rect">
              <a:avLst/>
            </a:prstGeom>
          </p:spPr>
        </p:pic>
      </p:grpSp>
      <p:grpSp>
        <p:nvGrpSpPr>
          <p:cNvPr id="5" name="Group 84"/>
          <p:cNvGrpSpPr/>
          <p:nvPr/>
        </p:nvGrpSpPr>
        <p:grpSpPr>
          <a:xfrm>
            <a:off x="7542212" y="1752600"/>
            <a:ext cx="990600" cy="1066800"/>
            <a:chOff x="9066212" y="2209800"/>
            <a:chExt cx="990600" cy="1066800"/>
          </a:xfrm>
        </p:grpSpPr>
        <p:pic>
          <p:nvPicPr>
            <p:cNvPr id="128" name="Picture 127" descr="integration_w_72.png"/>
            <p:cNvPicPr>
              <a:picLocks noChangeAspect="1"/>
            </p:cNvPicPr>
            <p:nvPr/>
          </p:nvPicPr>
          <p:blipFill>
            <a:blip r:embed="rId8" cstate="print"/>
            <a:stretch>
              <a:fillRect/>
            </a:stretch>
          </p:blipFill>
          <p:spPr>
            <a:xfrm>
              <a:off x="9218612" y="2209800"/>
              <a:ext cx="685800" cy="685800"/>
            </a:xfrm>
            <a:prstGeom prst="rect">
              <a:avLst/>
            </a:prstGeom>
          </p:spPr>
        </p:pic>
        <p:sp>
          <p:nvSpPr>
            <p:cNvPr id="129" name="TextBox 128"/>
            <p:cNvSpPr txBox="1"/>
            <p:nvPr/>
          </p:nvSpPr>
          <p:spPr>
            <a:xfrm>
              <a:off x="9066212" y="28956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Integration</a:t>
              </a:r>
            </a:p>
            <a:p>
              <a:pPr algn="ctr">
                <a:lnSpc>
                  <a:spcPct val="90000"/>
                </a:lnSpc>
              </a:pPr>
              <a:r>
                <a:rPr lang="en-US" sz="1200" b="1" dirty="0" smtClean="0">
                  <a:solidFill>
                    <a:srgbClr val="FFFFFF"/>
                  </a:solidFill>
                  <a:cs typeface="MV Boli" panose="02000500030200090000" pitchFamily="2" charset="0"/>
                </a:rPr>
                <a:t>Cloud Service</a:t>
              </a:r>
            </a:p>
          </p:txBody>
        </p:sp>
      </p:grpSp>
      <p:sp>
        <p:nvSpPr>
          <p:cNvPr id="131" name="TextBox 130"/>
          <p:cNvSpPr txBox="1"/>
          <p:nvPr/>
        </p:nvSpPr>
        <p:spPr>
          <a:xfrm>
            <a:off x="10517978" y="19812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Store  Inventory</a:t>
            </a:r>
          </a:p>
        </p:txBody>
      </p:sp>
      <p:grpSp>
        <p:nvGrpSpPr>
          <p:cNvPr id="6" name="Group 152"/>
          <p:cNvGrpSpPr/>
          <p:nvPr/>
        </p:nvGrpSpPr>
        <p:grpSpPr>
          <a:xfrm>
            <a:off x="10209212" y="4953000"/>
            <a:ext cx="1600200" cy="1600200"/>
            <a:chOff x="10209212" y="4114800"/>
            <a:chExt cx="1600200" cy="1600200"/>
          </a:xfrm>
        </p:grpSpPr>
        <p:pic>
          <p:nvPicPr>
            <p:cNvPr id="56" name="Picture 55" descr="DataScience_Tom_President_Colored.png"/>
            <p:cNvPicPr>
              <a:picLocks noChangeAspect="1"/>
            </p:cNvPicPr>
            <p:nvPr/>
          </p:nvPicPr>
          <p:blipFill>
            <a:blip r:embed="rId9" cstate="print"/>
            <a:srcRect l="1235" t="7764" r="57586" b="26793"/>
            <a:stretch>
              <a:fillRect/>
            </a:stretch>
          </p:blipFill>
          <p:spPr>
            <a:xfrm>
              <a:off x="10412628" y="4114800"/>
              <a:ext cx="1193369" cy="1066800"/>
            </a:xfrm>
            <a:prstGeom prst="roundRect">
              <a:avLst/>
            </a:prstGeom>
            <a:ln>
              <a:solidFill>
                <a:schemeClr val="bg2">
                  <a:lumMod val="10000"/>
                </a:schemeClr>
              </a:solidFill>
            </a:ln>
          </p:spPr>
        </p:pic>
        <p:sp>
          <p:nvSpPr>
            <p:cNvPr id="132" name="TextBox 131"/>
            <p:cNvSpPr txBox="1"/>
            <p:nvPr/>
          </p:nvSpPr>
          <p:spPr>
            <a:xfrm>
              <a:off x="10209212" y="5334000"/>
              <a:ext cx="16002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Supply Chain Manager</a:t>
              </a:r>
            </a:p>
          </p:txBody>
        </p:sp>
      </p:grpSp>
      <p:cxnSp>
        <p:nvCxnSpPr>
          <p:cNvPr id="139" name="Straight Connector 138"/>
          <p:cNvCxnSpPr/>
          <p:nvPr/>
        </p:nvCxnSpPr>
        <p:spPr>
          <a:xfrm flipH="1">
            <a:off x="9447212" y="5410200"/>
            <a:ext cx="838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7999412" y="2819400"/>
            <a:ext cx="0" cy="9144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164"/>
          <p:cNvGrpSpPr/>
          <p:nvPr/>
        </p:nvGrpSpPr>
        <p:grpSpPr>
          <a:xfrm>
            <a:off x="7694612" y="3733800"/>
            <a:ext cx="685800" cy="1071265"/>
            <a:chOff x="6399212" y="3810000"/>
            <a:chExt cx="685800" cy="1071265"/>
          </a:xfrm>
        </p:grpSpPr>
        <p:pic>
          <p:nvPicPr>
            <p:cNvPr id="143" name="Picture 142" descr="process_w_72.png"/>
            <p:cNvPicPr>
              <a:picLocks noChangeAspect="1"/>
            </p:cNvPicPr>
            <p:nvPr/>
          </p:nvPicPr>
          <p:blipFill>
            <a:blip r:embed="rId10" cstate="print"/>
            <a:stretch>
              <a:fillRect/>
            </a:stretch>
          </p:blipFill>
          <p:spPr>
            <a:xfrm>
              <a:off x="6399212" y="3810000"/>
              <a:ext cx="685800" cy="685800"/>
            </a:xfrm>
            <a:prstGeom prst="rect">
              <a:avLst/>
            </a:prstGeom>
          </p:spPr>
        </p:pic>
        <p:sp>
          <p:nvSpPr>
            <p:cNvPr id="144" name="Rectangle 143"/>
            <p:cNvSpPr/>
            <p:nvPr/>
          </p:nvSpPr>
          <p:spPr>
            <a:xfrm>
              <a:off x="6408527" y="4419600"/>
              <a:ext cx="667170"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Process</a:t>
              </a:r>
            </a:p>
            <a:p>
              <a:pPr algn="ctr"/>
              <a:r>
                <a:rPr lang="en-US" sz="1200" b="1" kern="0" dirty="0" smtClean="0">
                  <a:solidFill>
                    <a:srgbClr val="FFFFFF"/>
                  </a:solidFill>
                  <a:ea typeface="Calibri"/>
                  <a:cs typeface="MV Boli" pitchFamily="2" charset="0"/>
                  <a:sym typeface="Calibri"/>
                </a:rPr>
                <a:t>Cloud</a:t>
              </a:r>
            </a:p>
          </p:txBody>
        </p:sp>
      </p:grpSp>
      <p:cxnSp>
        <p:nvCxnSpPr>
          <p:cNvPr id="149" name="Straight Connector 148"/>
          <p:cNvCxnSpPr/>
          <p:nvPr/>
        </p:nvCxnSpPr>
        <p:spPr>
          <a:xfrm>
            <a:off x="4646612" y="4038600"/>
            <a:ext cx="30480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9447212" y="4038600"/>
            <a:ext cx="0" cy="13716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56612" y="4038600"/>
            <a:ext cx="990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9447212" y="5029200"/>
            <a:ext cx="11430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Inventory Verification</a:t>
            </a:r>
          </a:p>
        </p:txBody>
      </p:sp>
      <p:sp>
        <p:nvSpPr>
          <p:cNvPr id="64" name="Rectangle 63"/>
          <p:cNvSpPr/>
          <p:nvPr/>
        </p:nvSpPr>
        <p:spPr>
          <a:xfrm>
            <a:off x="7161212" y="2921169"/>
            <a:ext cx="914400" cy="507831"/>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Fulfillment</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Process</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Initiated</a:t>
            </a:r>
          </a:p>
        </p:txBody>
      </p:sp>
      <p:grpSp>
        <p:nvGrpSpPr>
          <p:cNvPr id="8" name="Group 90"/>
          <p:cNvGrpSpPr/>
          <p:nvPr/>
        </p:nvGrpSpPr>
        <p:grpSpPr>
          <a:xfrm>
            <a:off x="8410892" y="1447800"/>
            <a:ext cx="1874520" cy="2362200"/>
            <a:chOff x="8410892" y="1447800"/>
            <a:chExt cx="1874520" cy="2362200"/>
          </a:xfrm>
        </p:grpSpPr>
        <p:cxnSp>
          <p:nvCxnSpPr>
            <p:cNvPr id="133" name="Straight Connector 132"/>
            <p:cNvCxnSpPr/>
            <p:nvPr/>
          </p:nvCxnSpPr>
          <p:spPr>
            <a:xfrm flipH="1">
              <a:off x="8410892" y="2057400"/>
              <a:ext cx="118872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9599612" y="1447800"/>
              <a:ext cx="0" cy="23622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9599612" y="14478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9599612" y="2667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9599612" y="3810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 name="Group 96"/>
          <p:cNvGrpSpPr/>
          <p:nvPr/>
        </p:nvGrpSpPr>
        <p:grpSpPr>
          <a:xfrm>
            <a:off x="10428825" y="3352800"/>
            <a:ext cx="1168910" cy="1038999"/>
            <a:chOff x="10428825" y="3429000"/>
            <a:chExt cx="1168910" cy="1038999"/>
          </a:xfrm>
        </p:grpSpPr>
        <p:sp>
          <p:nvSpPr>
            <p:cNvPr id="92" name="Rectangle 91"/>
            <p:cNvSpPr/>
            <p:nvPr/>
          </p:nvSpPr>
          <p:spPr>
            <a:xfrm>
              <a:off x="10428825" y="4191000"/>
              <a:ext cx="1168910"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Legacy Systems</a:t>
              </a:r>
            </a:p>
          </p:txBody>
        </p:sp>
        <p:pic>
          <p:nvPicPr>
            <p:cNvPr id="96" name="Picture 95" descr="ic-DataCenter-wht.png"/>
            <p:cNvPicPr>
              <a:picLocks noChangeAspect="1"/>
            </p:cNvPicPr>
            <p:nvPr/>
          </p:nvPicPr>
          <p:blipFill>
            <a:blip r:embed="rId11" cstate="print"/>
            <a:stretch>
              <a:fillRect/>
            </a:stretch>
          </p:blipFill>
          <p:spPr>
            <a:xfrm>
              <a:off x="10594180" y="3429000"/>
              <a:ext cx="838200" cy="838200"/>
            </a:xfrm>
            <a:prstGeom prst="rect">
              <a:avLst/>
            </a:prstGeom>
          </p:spPr>
        </p:pic>
      </p:grpSp>
      <p:sp>
        <p:nvSpPr>
          <p:cNvPr id="57" name="Rectangle 56"/>
          <p:cNvSpPr/>
          <p:nvPr/>
        </p:nvSpPr>
        <p:spPr>
          <a:xfrm>
            <a:off x="8609012" y="1676400"/>
            <a:ext cx="914400" cy="3693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Gather</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Data</a:t>
            </a:r>
          </a:p>
        </p:txBody>
      </p:sp>
      <p:grpSp>
        <p:nvGrpSpPr>
          <p:cNvPr id="10" name="Group 96"/>
          <p:cNvGrpSpPr/>
          <p:nvPr/>
        </p:nvGrpSpPr>
        <p:grpSpPr>
          <a:xfrm>
            <a:off x="8173395" y="5562600"/>
            <a:ext cx="1369285" cy="993477"/>
            <a:chOff x="7162072" y="2897188"/>
            <a:chExt cx="1369285" cy="993477"/>
          </a:xfrm>
        </p:grpSpPr>
        <p:pic>
          <p:nvPicPr>
            <p:cNvPr id="68" name="Picture 3"/>
            <p:cNvPicPr>
              <a:picLocks noChangeAspect="1" noChangeArrowheads="1"/>
            </p:cNvPicPr>
            <p:nvPr/>
          </p:nvPicPr>
          <p:blipFill>
            <a:blip r:embed="rId12" cstate="print"/>
            <a:srcRect/>
            <a:stretch>
              <a:fillRect/>
            </a:stretch>
          </p:blipFill>
          <p:spPr bwMode="auto">
            <a:xfrm>
              <a:off x="7520334" y="2897188"/>
              <a:ext cx="652763" cy="531812"/>
            </a:xfrm>
            <a:prstGeom prst="rect">
              <a:avLst/>
            </a:prstGeom>
            <a:noFill/>
            <a:ln w="9525">
              <a:noFill/>
              <a:miter lim="800000"/>
              <a:headEnd/>
              <a:tailEnd/>
            </a:ln>
            <a:effectLst/>
          </p:spPr>
        </p:pic>
        <p:sp>
          <p:nvSpPr>
            <p:cNvPr id="69" name="Rectangle 68"/>
            <p:cNvSpPr/>
            <p:nvPr/>
          </p:nvSpPr>
          <p:spPr>
            <a:xfrm>
              <a:off x="7162072" y="3429000"/>
              <a:ext cx="1369285"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Policy Automation</a:t>
              </a:r>
            </a:p>
            <a:p>
              <a:pPr algn="ctr"/>
              <a:r>
                <a:rPr lang="en-US" sz="1200" b="1" kern="0" dirty="0" smtClean="0">
                  <a:solidFill>
                    <a:srgbClr val="FFFFFF"/>
                  </a:solidFill>
                  <a:ea typeface="Calibri"/>
                  <a:cs typeface="MV Boli" pitchFamily="2" charset="0"/>
                  <a:sym typeface="Calibri"/>
                </a:rPr>
                <a:t>Cloud Service</a:t>
              </a:r>
            </a:p>
          </p:txBody>
        </p:sp>
      </p:grpSp>
      <p:pic>
        <p:nvPicPr>
          <p:cNvPr id="74" name="Picture 73" descr="DataScience_Tom_President_Colored.png"/>
          <p:cNvPicPr>
            <a:picLocks noChangeAspect="1"/>
          </p:cNvPicPr>
          <p:nvPr/>
        </p:nvPicPr>
        <p:blipFill>
          <a:blip r:embed="rId9" cstate="print"/>
          <a:srcRect l="38046" t="74316" r="39294" b="5719"/>
          <a:stretch>
            <a:fillRect/>
          </a:stretch>
        </p:blipFill>
        <p:spPr>
          <a:xfrm flipH="1">
            <a:off x="6704012" y="5562600"/>
            <a:ext cx="1014883" cy="616286"/>
          </a:xfrm>
          <a:prstGeom prst="roundRect">
            <a:avLst/>
          </a:prstGeom>
          <a:ln>
            <a:solidFill>
              <a:schemeClr val="bg2">
                <a:lumMod val="10000"/>
              </a:schemeClr>
            </a:solidFill>
          </a:ln>
        </p:spPr>
      </p:pic>
      <p:sp>
        <p:nvSpPr>
          <p:cNvPr id="76" name="Rectangle 75"/>
          <p:cNvSpPr/>
          <p:nvPr/>
        </p:nvSpPr>
        <p:spPr>
          <a:xfrm>
            <a:off x="6551612" y="4800600"/>
            <a:ext cx="838200" cy="507831"/>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Inventory Replenish</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Initiated</a:t>
            </a:r>
          </a:p>
        </p:txBody>
      </p:sp>
      <p:grpSp>
        <p:nvGrpSpPr>
          <p:cNvPr id="11" name="Group 82"/>
          <p:cNvGrpSpPr/>
          <p:nvPr/>
        </p:nvGrpSpPr>
        <p:grpSpPr>
          <a:xfrm>
            <a:off x="7237412" y="4495800"/>
            <a:ext cx="457200" cy="990600"/>
            <a:chOff x="7237412" y="4419600"/>
            <a:chExt cx="457200" cy="990600"/>
          </a:xfrm>
        </p:grpSpPr>
        <p:cxnSp>
          <p:nvCxnSpPr>
            <p:cNvPr id="70" name="Straight Connector 69"/>
            <p:cNvCxnSpPr/>
            <p:nvPr/>
          </p:nvCxnSpPr>
          <p:spPr>
            <a:xfrm flipV="1">
              <a:off x="7237412" y="4419600"/>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7237412" y="4419600"/>
              <a:ext cx="457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2" name="Group 83"/>
          <p:cNvGrpSpPr/>
          <p:nvPr/>
        </p:nvGrpSpPr>
        <p:grpSpPr>
          <a:xfrm flipH="1">
            <a:off x="8380412" y="4495800"/>
            <a:ext cx="457200" cy="990600"/>
            <a:chOff x="7237412" y="4419600"/>
            <a:chExt cx="457200" cy="990600"/>
          </a:xfrm>
        </p:grpSpPr>
        <p:cxnSp>
          <p:nvCxnSpPr>
            <p:cNvPr id="85" name="Straight Connector 84"/>
            <p:cNvCxnSpPr/>
            <p:nvPr/>
          </p:nvCxnSpPr>
          <p:spPr>
            <a:xfrm flipV="1">
              <a:off x="7237412" y="4419600"/>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37412" y="4419600"/>
              <a:ext cx="457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90" name="Rectangle 89"/>
          <p:cNvSpPr/>
          <p:nvPr/>
        </p:nvSpPr>
        <p:spPr>
          <a:xfrm>
            <a:off x="8228012" y="4800600"/>
            <a:ext cx="838200" cy="507831"/>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Business</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Rules</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Check</a:t>
            </a:r>
          </a:p>
        </p:txBody>
      </p:sp>
      <p:cxnSp>
        <p:nvCxnSpPr>
          <p:cNvPr id="66" name="Straight Connector 65"/>
          <p:cNvCxnSpPr/>
          <p:nvPr/>
        </p:nvCxnSpPr>
        <p:spPr>
          <a:xfrm flipV="1">
            <a:off x="4646612" y="4038600"/>
            <a:ext cx="0" cy="6858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4646612" y="4191000"/>
            <a:ext cx="10668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Order Gathered</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For Pickup</a:t>
            </a:r>
          </a:p>
        </p:txBody>
      </p:sp>
      <p:grpSp>
        <p:nvGrpSpPr>
          <p:cNvPr id="13" name="Group 82"/>
          <p:cNvGrpSpPr/>
          <p:nvPr/>
        </p:nvGrpSpPr>
        <p:grpSpPr>
          <a:xfrm>
            <a:off x="3656012" y="4800412"/>
            <a:ext cx="2057400" cy="1568123"/>
            <a:chOff x="4418012" y="4952812"/>
            <a:chExt cx="2057400" cy="1568123"/>
          </a:xfrm>
        </p:grpSpPr>
        <p:sp>
          <p:nvSpPr>
            <p:cNvPr id="50" name="TextBox 49"/>
            <p:cNvSpPr txBox="1"/>
            <p:nvPr/>
          </p:nvSpPr>
          <p:spPr>
            <a:xfrm>
              <a:off x="4418012" y="6120825"/>
              <a:ext cx="2057400" cy="400110"/>
            </a:xfrm>
            <a:prstGeom prst="rect">
              <a:avLst/>
            </a:prstGeom>
            <a:noFill/>
          </p:spPr>
          <p:txBody>
            <a:bodyPr wrap="square" lIns="0" tIns="0" rIns="0" bIns="0" rtlCol="0">
              <a:spAutoFit/>
            </a:bodyPr>
            <a:lstStyle/>
            <a:p>
              <a:pPr algn="ctr"/>
              <a:r>
                <a:rPr lang="en-US" sz="1400" b="1" kern="0" dirty="0" smtClean="0">
                  <a:solidFill>
                    <a:srgbClr val="FFFFFF"/>
                  </a:solidFill>
                  <a:ea typeface="Calibri"/>
                  <a:cs typeface="MV Boli" pitchFamily="2" charset="0"/>
                  <a:sym typeface="Calibri"/>
                </a:rPr>
                <a:t>Joe</a:t>
              </a:r>
            </a:p>
            <a:p>
              <a:pPr algn="ctr"/>
              <a:r>
                <a:rPr lang="en-US" sz="1200" i="1" kern="0" dirty="0" err="1" smtClean="0">
                  <a:solidFill>
                    <a:srgbClr val="FFFFFF"/>
                  </a:solidFill>
                  <a:ea typeface="Calibri"/>
                  <a:cs typeface="MV Boli" pitchFamily="2" charset="0"/>
                  <a:sym typeface="Calibri"/>
                </a:rPr>
                <a:t>Hotans</a:t>
              </a:r>
              <a:r>
                <a:rPr lang="en-US" sz="1200" i="1" kern="0" dirty="0" smtClean="0">
                  <a:solidFill>
                    <a:srgbClr val="FFFFFF"/>
                  </a:solidFill>
                  <a:ea typeface="Calibri"/>
                  <a:cs typeface="MV Boli" pitchFamily="2" charset="0"/>
                  <a:sym typeface="Calibri"/>
                </a:rPr>
                <a:t>  Customer Service</a:t>
              </a:r>
            </a:p>
          </p:txBody>
        </p:sp>
        <p:pic>
          <p:nvPicPr>
            <p:cNvPr id="71" name="Picture 70" descr="DataScience_Tom_President_Colored.png"/>
            <p:cNvPicPr>
              <a:picLocks noChangeAspect="1"/>
            </p:cNvPicPr>
            <p:nvPr/>
          </p:nvPicPr>
          <p:blipFill>
            <a:blip r:embed="rId13" cstate="print"/>
            <a:srcRect l="59259" t="36603" b="16811"/>
            <a:stretch>
              <a:fillRect/>
            </a:stretch>
          </p:blipFill>
          <p:spPr>
            <a:xfrm>
              <a:off x="4570412" y="4952812"/>
              <a:ext cx="1710331" cy="1100096"/>
            </a:xfrm>
            <a:prstGeom prst="roundRect">
              <a:avLst/>
            </a:prstGeom>
            <a:ln>
              <a:solidFill>
                <a:schemeClr val="tx1">
                  <a:lumMod val="50000"/>
                </a:schemeClr>
              </a:solidFill>
            </a:ln>
          </p:spPr>
        </p:pic>
      </p:gr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4" name="Rectangle 123"/>
          <p:cNvSpPr/>
          <p:nvPr/>
        </p:nvSpPr>
        <p:spPr>
          <a:xfrm>
            <a:off x="2855912" y="0"/>
            <a:ext cx="6477000" cy="938719"/>
          </a:xfrm>
          <a:prstGeom prst="rect">
            <a:avLst/>
          </a:prstGeom>
        </p:spPr>
        <p:txBody>
          <a:bodyPr wrap="square">
            <a:spAutoFit/>
          </a:bodyPr>
          <a:lstStyle/>
          <a:p>
            <a:r>
              <a:rPr lang="en-US" sz="3500" dirty="0" smtClean="0">
                <a:solidFill>
                  <a:srgbClr val="FFFFFF"/>
                </a:solidFill>
                <a:latin typeface="Impact" pitchFamily="34" charset="0"/>
              </a:rPr>
              <a:t>Modernized </a:t>
            </a:r>
            <a:r>
              <a:rPr lang="en-US" sz="3500" dirty="0" err="1" smtClean="0">
                <a:solidFill>
                  <a:srgbClr val="FFFFFF"/>
                </a:solidFill>
                <a:latin typeface="Impact" pitchFamily="34" charset="0"/>
              </a:rPr>
              <a:t>eCommerce</a:t>
            </a:r>
            <a:r>
              <a:rPr lang="en-US" sz="3500" dirty="0" smtClean="0">
                <a:solidFill>
                  <a:srgbClr val="FFFFFF"/>
                </a:solidFill>
                <a:latin typeface="Impact" pitchFamily="34" charset="0"/>
              </a:rPr>
              <a:t> Solutions</a:t>
            </a:r>
          </a:p>
          <a:p>
            <a:r>
              <a:rPr lang="en-US" sz="2000" i="1" dirty="0" smtClean="0">
                <a:solidFill>
                  <a:srgbClr val="FFFFFF"/>
                </a:solidFill>
              </a:rPr>
              <a:t>Notional Architecture – Supply Chain</a:t>
            </a:r>
            <a:endParaRPr lang="en-US" sz="2000" i="1" dirty="0">
              <a:solidFill>
                <a:srgbClr val="FFFFFF"/>
              </a:solidFill>
            </a:endParaRPr>
          </a:p>
        </p:txBody>
      </p:sp>
      <p:pic>
        <p:nvPicPr>
          <p:cNvPr id="43" name="Picture 42" descr="store.png"/>
          <p:cNvPicPr>
            <a:picLocks noChangeAspect="1"/>
          </p:cNvPicPr>
          <p:nvPr/>
        </p:nvPicPr>
        <p:blipFill>
          <a:blip r:embed="rId3" cstate="print"/>
          <a:stretch>
            <a:fillRect/>
          </a:stretch>
        </p:blipFill>
        <p:spPr>
          <a:xfrm>
            <a:off x="10479878" y="1065916"/>
            <a:ext cx="1024734" cy="798413"/>
          </a:xfrm>
          <a:prstGeom prst="roundRect">
            <a:avLst/>
          </a:prstGeom>
          <a:ln>
            <a:solidFill>
              <a:schemeClr val="bg2">
                <a:lumMod val="10000"/>
              </a:schemeClr>
            </a:solidFill>
          </a:ln>
        </p:spPr>
      </p:pic>
      <p:pic>
        <p:nvPicPr>
          <p:cNvPr id="51" name="Picture 2" descr="C:\temp\icons\ic-MobilePhone-wht.png"/>
          <p:cNvPicPr>
            <a:picLocks noChangeAspect="1" noChangeArrowheads="1"/>
          </p:cNvPicPr>
          <p:nvPr/>
        </p:nvPicPr>
        <p:blipFill>
          <a:blip r:embed="rId4" cstate="print"/>
          <a:srcRect l="22222" t="11111" r="27778" b="11111"/>
          <a:stretch>
            <a:fillRect/>
          </a:stretch>
        </p:blipFill>
        <p:spPr bwMode="auto">
          <a:xfrm>
            <a:off x="2861355" y="1676400"/>
            <a:ext cx="489857" cy="762000"/>
          </a:xfrm>
          <a:prstGeom prst="rect">
            <a:avLst/>
          </a:prstGeom>
          <a:noFill/>
        </p:spPr>
      </p:pic>
      <p:cxnSp>
        <p:nvCxnSpPr>
          <p:cNvPr id="52" name="Straight Connector 51"/>
          <p:cNvCxnSpPr/>
          <p:nvPr/>
        </p:nvCxnSpPr>
        <p:spPr>
          <a:xfrm flipH="1">
            <a:off x="1522412" y="2047845"/>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44"/>
          <p:cNvGrpSpPr/>
          <p:nvPr/>
        </p:nvGrpSpPr>
        <p:grpSpPr>
          <a:xfrm>
            <a:off x="302101" y="1276290"/>
            <a:ext cx="1680210" cy="2152710"/>
            <a:chOff x="684212" y="1828800"/>
            <a:chExt cx="1680210" cy="2152710"/>
          </a:xfrm>
        </p:grpSpPr>
        <p:pic>
          <p:nvPicPr>
            <p:cNvPr id="54" name="Picture 53" descr="DataScience_Tom_President_Colored.png"/>
            <p:cNvPicPr>
              <a:picLocks noChangeAspect="1"/>
            </p:cNvPicPr>
            <p:nvPr/>
          </p:nvPicPr>
          <p:blipFill>
            <a:blip r:embed="rId5" cstate="print"/>
            <a:srcRect l="5602" t="5546" r="68193" b="50086"/>
            <a:stretch>
              <a:fillRect/>
            </a:stretch>
          </p:blipFill>
          <p:spPr>
            <a:xfrm>
              <a:off x="684212" y="1828800"/>
              <a:ext cx="1680210" cy="1600200"/>
            </a:xfrm>
            <a:prstGeom prst="roundRect">
              <a:avLst/>
            </a:prstGeom>
            <a:ln>
              <a:solidFill>
                <a:schemeClr val="tx1">
                  <a:lumMod val="50000"/>
                </a:schemeClr>
              </a:solidFill>
            </a:ln>
          </p:spPr>
        </p:pic>
        <p:sp>
          <p:nvSpPr>
            <p:cNvPr id="55" name="TextBox 54"/>
            <p:cNvSpPr txBox="1"/>
            <p:nvPr/>
          </p:nvSpPr>
          <p:spPr>
            <a:xfrm>
              <a:off x="1050630" y="3581400"/>
              <a:ext cx="947375" cy="400110"/>
            </a:xfrm>
            <a:prstGeom prst="rect">
              <a:avLst/>
            </a:prstGeom>
            <a:noFill/>
          </p:spPr>
          <p:txBody>
            <a:bodyPr wrap="none" lIns="0" tIns="0" rIns="0" bIns="0" rtlCol="0">
              <a:spAutoFit/>
            </a:bodyPr>
            <a:lstStyle/>
            <a:p>
              <a:pPr algn="ctr"/>
              <a:r>
                <a:rPr lang="en-US" sz="1400" b="1" kern="0" dirty="0" smtClean="0">
                  <a:solidFill>
                    <a:srgbClr val="FFFFFF"/>
                  </a:solidFill>
                  <a:ea typeface="Calibri"/>
                  <a:cs typeface="MV Boli" pitchFamily="2" charset="0"/>
                  <a:sym typeface="Calibri"/>
                </a:rPr>
                <a:t>Lina</a:t>
              </a:r>
            </a:p>
            <a:p>
              <a:pPr algn="ctr"/>
              <a:r>
                <a:rPr lang="en-US" sz="1200" i="1" kern="0" dirty="0" smtClean="0">
                  <a:solidFill>
                    <a:srgbClr val="FFFFFF"/>
                  </a:solidFill>
                  <a:ea typeface="Calibri"/>
                  <a:cs typeface="MV Boli" pitchFamily="2" charset="0"/>
                  <a:sym typeface="Calibri"/>
                </a:rPr>
                <a:t>Online Shopper</a:t>
              </a:r>
              <a:endParaRPr lang="en-US" sz="1200" i="1" kern="0" dirty="0" smtClean="0">
                <a:solidFill>
                  <a:srgbClr val="FFFFFF"/>
                </a:solidFill>
                <a:cs typeface="MV Boli" pitchFamily="2" charset="0"/>
                <a:sym typeface="Calibri"/>
              </a:endParaRPr>
            </a:p>
          </p:txBody>
        </p:sp>
      </p:grpSp>
      <p:grpSp>
        <p:nvGrpSpPr>
          <p:cNvPr id="3" name="Group 56"/>
          <p:cNvGrpSpPr/>
          <p:nvPr/>
        </p:nvGrpSpPr>
        <p:grpSpPr>
          <a:xfrm>
            <a:off x="4851535" y="1780401"/>
            <a:ext cx="938077" cy="810399"/>
            <a:chOff x="5628019" y="1219200"/>
            <a:chExt cx="938077" cy="810399"/>
          </a:xfrm>
        </p:grpSpPr>
        <p:pic>
          <p:nvPicPr>
            <p:cNvPr id="58" name="Picture 57" descr="ic-FlatscreenMonitor-wht.png"/>
            <p:cNvPicPr>
              <a:picLocks noChangeAspect="1"/>
            </p:cNvPicPr>
            <p:nvPr/>
          </p:nvPicPr>
          <p:blipFill>
            <a:blip r:embed="rId6" cstate="print"/>
            <a:srcRect l="12500" t="25000" r="12500" b="25000"/>
            <a:stretch>
              <a:fillRect/>
            </a:stretch>
          </p:blipFill>
          <p:spPr>
            <a:xfrm>
              <a:off x="5697007" y="1219200"/>
              <a:ext cx="800100" cy="533400"/>
            </a:xfrm>
            <a:prstGeom prst="rect">
              <a:avLst/>
            </a:prstGeom>
          </p:spPr>
        </p:pic>
        <p:sp>
          <p:nvSpPr>
            <p:cNvPr id="59" name="Rectangle 58"/>
            <p:cNvSpPr/>
            <p:nvPr/>
          </p:nvSpPr>
          <p:spPr>
            <a:xfrm>
              <a:off x="5628019" y="1752600"/>
              <a:ext cx="938077"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hotans.com</a:t>
              </a:r>
            </a:p>
          </p:txBody>
        </p:sp>
      </p:grpSp>
      <p:cxnSp>
        <p:nvCxnSpPr>
          <p:cNvPr id="60" name="Straight Connector 59"/>
          <p:cNvCxnSpPr>
            <a:endCxn id="51" idx="3"/>
          </p:cNvCxnSpPr>
          <p:nvPr/>
        </p:nvCxnSpPr>
        <p:spPr>
          <a:xfrm flipH="1">
            <a:off x="3351212" y="2057400"/>
            <a:ext cx="1524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503612" y="1828800"/>
            <a:ext cx="1143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Order Placed</a:t>
            </a:r>
          </a:p>
        </p:txBody>
      </p:sp>
      <p:cxnSp>
        <p:nvCxnSpPr>
          <p:cNvPr id="63" name="Straight Connector 62"/>
          <p:cNvCxnSpPr/>
          <p:nvPr/>
        </p:nvCxnSpPr>
        <p:spPr>
          <a:xfrm flipH="1">
            <a:off x="5713412" y="2057400"/>
            <a:ext cx="19050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100"/>
          <p:cNvGrpSpPr/>
          <p:nvPr/>
        </p:nvGrpSpPr>
        <p:grpSpPr>
          <a:xfrm>
            <a:off x="10201279" y="2362200"/>
            <a:ext cx="1608133" cy="886599"/>
            <a:chOff x="10090948" y="3048625"/>
            <a:chExt cx="1608133" cy="886599"/>
          </a:xfrm>
        </p:grpSpPr>
        <p:sp>
          <p:nvSpPr>
            <p:cNvPr id="72" name="Rectangle 71"/>
            <p:cNvSpPr/>
            <p:nvPr/>
          </p:nvSpPr>
          <p:spPr>
            <a:xfrm>
              <a:off x="10090948" y="3658225"/>
              <a:ext cx="1608133"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Customer Information</a:t>
              </a:r>
            </a:p>
          </p:txBody>
        </p:sp>
        <p:pic>
          <p:nvPicPr>
            <p:cNvPr id="75" name="Picture 74" descr="database_w_72.png"/>
            <p:cNvPicPr>
              <a:picLocks noChangeAspect="1"/>
            </p:cNvPicPr>
            <p:nvPr/>
          </p:nvPicPr>
          <p:blipFill>
            <a:blip r:embed="rId7" cstate="print"/>
            <a:stretch>
              <a:fillRect/>
            </a:stretch>
          </p:blipFill>
          <p:spPr>
            <a:xfrm>
              <a:off x="10552115" y="3048625"/>
              <a:ext cx="685800" cy="685800"/>
            </a:xfrm>
            <a:prstGeom prst="rect">
              <a:avLst/>
            </a:prstGeom>
          </p:spPr>
        </p:pic>
      </p:grpSp>
      <p:grpSp>
        <p:nvGrpSpPr>
          <p:cNvPr id="5" name="Group 84"/>
          <p:cNvGrpSpPr/>
          <p:nvPr/>
        </p:nvGrpSpPr>
        <p:grpSpPr>
          <a:xfrm>
            <a:off x="7542212" y="1752600"/>
            <a:ext cx="990600" cy="1066800"/>
            <a:chOff x="9066212" y="2209800"/>
            <a:chExt cx="990600" cy="1066800"/>
          </a:xfrm>
        </p:grpSpPr>
        <p:pic>
          <p:nvPicPr>
            <p:cNvPr id="128" name="Picture 127" descr="integration_w_72.png"/>
            <p:cNvPicPr>
              <a:picLocks noChangeAspect="1"/>
            </p:cNvPicPr>
            <p:nvPr/>
          </p:nvPicPr>
          <p:blipFill>
            <a:blip r:embed="rId8" cstate="print"/>
            <a:stretch>
              <a:fillRect/>
            </a:stretch>
          </p:blipFill>
          <p:spPr>
            <a:xfrm>
              <a:off x="9218612" y="2209800"/>
              <a:ext cx="685800" cy="685800"/>
            </a:xfrm>
            <a:prstGeom prst="rect">
              <a:avLst/>
            </a:prstGeom>
          </p:spPr>
        </p:pic>
        <p:sp>
          <p:nvSpPr>
            <p:cNvPr id="129" name="TextBox 128"/>
            <p:cNvSpPr txBox="1"/>
            <p:nvPr/>
          </p:nvSpPr>
          <p:spPr>
            <a:xfrm>
              <a:off x="9066212" y="28956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Integration</a:t>
              </a:r>
            </a:p>
            <a:p>
              <a:pPr algn="ctr">
                <a:lnSpc>
                  <a:spcPct val="90000"/>
                </a:lnSpc>
              </a:pPr>
              <a:r>
                <a:rPr lang="en-US" sz="1200" b="1" dirty="0" smtClean="0">
                  <a:solidFill>
                    <a:srgbClr val="FFFFFF"/>
                  </a:solidFill>
                  <a:cs typeface="MV Boli" panose="02000500030200090000" pitchFamily="2" charset="0"/>
                </a:rPr>
                <a:t>Cloud Service</a:t>
              </a:r>
            </a:p>
          </p:txBody>
        </p:sp>
      </p:grpSp>
      <p:sp>
        <p:nvSpPr>
          <p:cNvPr id="131" name="TextBox 130"/>
          <p:cNvSpPr txBox="1"/>
          <p:nvPr/>
        </p:nvSpPr>
        <p:spPr>
          <a:xfrm>
            <a:off x="10517978" y="1981200"/>
            <a:ext cx="9906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Store  Inventory</a:t>
            </a:r>
          </a:p>
        </p:txBody>
      </p:sp>
      <p:grpSp>
        <p:nvGrpSpPr>
          <p:cNvPr id="6" name="Group 152"/>
          <p:cNvGrpSpPr/>
          <p:nvPr/>
        </p:nvGrpSpPr>
        <p:grpSpPr>
          <a:xfrm>
            <a:off x="10209212" y="4953000"/>
            <a:ext cx="1600200" cy="1600200"/>
            <a:chOff x="10209212" y="4114800"/>
            <a:chExt cx="1600200" cy="1600200"/>
          </a:xfrm>
        </p:grpSpPr>
        <p:pic>
          <p:nvPicPr>
            <p:cNvPr id="56" name="Picture 55" descr="DataScience_Tom_President_Colored.png"/>
            <p:cNvPicPr>
              <a:picLocks noChangeAspect="1"/>
            </p:cNvPicPr>
            <p:nvPr/>
          </p:nvPicPr>
          <p:blipFill>
            <a:blip r:embed="rId9" cstate="print"/>
            <a:srcRect l="1235" t="7764" r="57586" b="26793"/>
            <a:stretch>
              <a:fillRect/>
            </a:stretch>
          </p:blipFill>
          <p:spPr>
            <a:xfrm>
              <a:off x="10412628" y="4114800"/>
              <a:ext cx="1193369" cy="1066800"/>
            </a:xfrm>
            <a:prstGeom prst="roundRect">
              <a:avLst/>
            </a:prstGeom>
            <a:ln>
              <a:solidFill>
                <a:schemeClr val="bg2">
                  <a:lumMod val="10000"/>
                </a:schemeClr>
              </a:solidFill>
            </a:ln>
          </p:spPr>
        </p:pic>
        <p:sp>
          <p:nvSpPr>
            <p:cNvPr id="132" name="TextBox 131"/>
            <p:cNvSpPr txBox="1"/>
            <p:nvPr/>
          </p:nvSpPr>
          <p:spPr>
            <a:xfrm>
              <a:off x="10209212" y="5334000"/>
              <a:ext cx="1600200" cy="381000"/>
            </a:xfrm>
            <a:prstGeom prst="rect">
              <a:avLst/>
            </a:prstGeom>
            <a:noFill/>
          </p:spPr>
          <p:txBody>
            <a:bodyPr wrap="none" lIns="0" tIns="0" rIns="0" bIns="0" rtlCol="0">
              <a:noAutofit/>
            </a:bodyPr>
            <a:lstStyle/>
            <a:p>
              <a:pPr algn="ctr">
                <a:lnSpc>
                  <a:spcPct val="90000"/>
                </a:lnSpc>
              </a:pPr>
              <a:r>
                <a:rPr lang="en-US" sz="1200" b="1" dirty="0" smtClean="0">
                  <a:solidFill>
                    <a:srgbClr val="FFFFFF"/>
                  </a:solidFill>
                  <a:cs typeface="MV Boli" panose="02000500030200090000" pitchFamily="2" charset="0"/>
                </a:rPr>
                <a:t>Supply Chain Manager</a:t>
              </a:r>
            </a:p>
          </p:txBody>
        </p:sp>
      </p:grpSp>
      <p:cxnSp>
        <p:nvCxnSpPr>
          <p:cNvPr id="139" name="Straight Connector 138"/>
          <p:cNvCxnSpPr/>
          <p:nvPr/>
        </p:nvCxnSpPr>
        <p:spPr>
          <a:xfrm flipH="1">
            <a:off x="9447212" y="5410200"/>
            <a:ext cx="838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7999412" y="2819400"/>
            <a:ext cx="0" cy="9144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164"/>
          <p:cNvGrpSpPr/>
          <p:nvPr/>
        </p:nvGrpSpPr>
        <p:grpSpPr>
          <a:xfrm>
            <a:off x="7694612" y="3733800"/>
            <a:ext cx="685800" cy="1071265"/>
            <a:chOff x="6399212" y="3810000"/>
            <a:chExt cx="685800" cy="1071265"/>
          </a:xfrm>
        </p:grpSpPr>
        <p:pic>
          <p:nvPicPr>
            <p:cNvPr id="143" name="Picture 142" descr="process_w_72.png"/>
            <p:cNvPicPr>
              <a:picLocks noChangeAspect="1"/>
            </p:cNvPicPr>
            <p:nvPr/>
          </p:nvPicPr>
          <p:blipFill>
            <a:blip r:embed="rId10" cstate="print"/>
            <a:stretch>
              <a:fillRect/>
            </a:stretch>
          </p:blipFill>
          <p:spPr>
            <a:xfrm>
              <a:off x="6399212" y="3810000"/>
              <a:ext cx="685800" cy="685800"/>
            </a:xfrm>
            <a:prstGeom prst="rect">
              <a:avLst/>
            </a:prstGeom>
          </p:spPr>
        </p:pic>
        <p:sp>
          <p:nvSpPr>
            <p:cNvPr id="144" name="Rectangle 143"/>
            <p:cNvSpPr/>
            <p:nvPr/>
          </p:nvSpPr>
          <p:spPr>
            <a:xfrm>
              <a:off x="6408527" y="4419600"/>
              <a:ext cx="667170"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Process</a:t>
              </a:r>
            </a:p>
            <a:p>
              <a:pPr algn="ctr"/>
              <a:r>
                <a:rPr lang="en-US" sz="1200" b="1" kern="0" dirty="0" smtClean="0">
                  <a:solidFill>
                    <a:srgbClr val="FFFFFF"/>
                  </a:solidFill>
                  <a:ea typeface="Calibri"/>
                  <a:cs typeface="MV Boli" pitchFamily="2" charset="0"/>
                  <a:sym typeface="Calibri"/>
                </a:rPr>
                <a:t>Cloud</a:t>
              </a:r>
            </a:p>
          </p:txBody>
        </p:sp>
      </p:grpSp>
      <p:cxnSp>
        <p:nvCxnSpPr>
          <p:cNvPr id="149" name="Straight Connector 148"/>
          <p:cNvCxnSpPr/>
          <p:nvPr/>
        </p:nvCxnSpPr>
        <p:spPr>
          <a:xfrm>
            <a:off x="3122612" y="4038600"/>
            <a:ext cx="45720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9447212" y="4038600"/>
            <a:ext cx="0" cy="13716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56612" y="4038600"/>
            <a:ext cx="990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9447212" y="5029200"/>
            <a:ext cx="11430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Inventory Verification</a:t>
            </a:r>
          </a:p>
        </p:txBody>
      </p:sp>
      <p:cxnSp>
        <p:nvCxnSpPr>
          <p:cNvPr id="163" name="Straight Connector 162"/>
          <p:cNvCxnSpPr>
            <a:stCxn id="51" idx="2"/>
          </p:cNvCxnSpPr>
          <p:nvPr/>
        </p:nvCxnSpPr>
        <p:spPr>
          <a:xfrm>
            <a:off x="3106284" y="2438400"/>
            <a:ext cx="16328" cy="16002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7161212" y="2921169"/>
            <a:ext cx="914400" cy="507831"/>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Fulfillment</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Process</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Initiated</a:t>
            </a:r>
          </a:p>
        </p:txBody>
      </p:sp>
      <p:sp>
        <p:nvSpPr>
          <p:cNvPr id="65" name="Rectangle 64"/>
          <p:cNvSpPr/>
          <p:nvPr/>
        </p:nvSpPr>
        <p:spPr>
          <a:xfrm>
            <a:off x="3122612" y="3807768"/>
            <a:ext cx="1905000" cy="2308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Order Pick-up  Notification</a:t>
            </a:r>
          </a:p>
        </p:txBody>
      </p:sp>
      <p:grpSp>
        <p:nvGrpSpPr>
          <p:cNvPr id="8" name="Group 90"/>
          <p:cNvGrpSpPr/>
          <p:nvPr/>
        </p:nvGrpSpPr>
        <p:grpSpPr>
          <a:xfrm>
            <a:off x="8410892" y="1447800"/>
            <a:ext cx="1874520" cy="2362200"/>
            <a:chOff x="8410892" y="1447800"/>
            <a:chExt cx="1874520" cy="2362200"/>
          </a:xfrm>
        </p:grpSpPr>
        <p:cxnSp>
          <p:nvCxnSpPr>
            <p:cNvPr id="133" name="Straight Connector 132"/>
            <p:cNvCxnSpPr/>
            <p:nvPr/>
          </p:nvCxnSpPr>
          <p:spPr>
            <a:xfrm flipH="1">
              <a:off x="8410892" y="2057400"/>
              <a:ext cx="118872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9599612" y="1447800"/>
              <a:ext cx="0" cy="23622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9599612" y="14478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9599612" y="2667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9599612" y="3810000"/>
              <a:ext cx="6858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9" name="Group 96"/>
          <p:cNvGrpSpPr/>
          <p:nvPr/>
        </p:nvGrpSpPr>
        <p:grpSpPr>
          <a:xfrm>
            <a:off x="10428825" y="3352800"/>
            <a:ext cx="1168910" cy="1038999"/>
            <a:chOff x="10428825" y="3429000"/>
            <a:chExt cx="1168910" cy="1038999"/>
          </a:xfrm>
        </p:grpSpPr>
        <p:sp>
          <p:nvSpPr>
            <p:cNvPr id="92" name="Rectangle 91"/>
            <p:cNvSpPr/>
            <p:nvPr/>
          </p:nvSpPr>
          <p:spPr>
            <a:xfrm>
              <a:off x="10428825" y="4191000"/>
              <a:ext cx="1168910" cy="276999"/>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Legacy Systems</a:t>
              </a:r>
            </a:p>
          </p:txBody>
        </p:sp>
        <p:pic>
          <p:nvPicPr>
            <p:cNvPr id="96" name="Picture 95" descr="ic-DataCenter-wht.png"/>
            <p:cNvPicPr>
              <a:picLocks noChangeAspect="1"/>
            </p:cNvPicPr>
            <p:nvPr/>
          </p:nvPicPr>
          <p:blipFill>
            <a:blip r:embed="rId11" cstate="print"/>
            <a:stretch>
              <a:fillRect/>
            </a:stretch>
          </p:blipFill>
          <p:spPr>
            <a:xfrm>
              <a:off x="10594180" y="3429000"/>
              <a:ext cx="838200" cy="838200"/>
            </a:xfrm>
            <a:prstGeom prst="rect">
              <a:avLst/>
            </a:prstGeom>
          </p:spPr>
        </p:pic>
      </p:grpSp>
      <p:sp>
        <p:nvSpPr>
          <p:cNvPr id="57" name="Rectangle 56"/>
          <p:cNvSpPr/>
          <p:nvPr/>
        </p:nvSpPr>
        <p:spPr>
          <a:xfrm>
            <a:off x="8609012" y="1676400"/>
            <a:ext cx="914400" cy="369332"/>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Gather</a:t>
            </a:r>
          </a:p>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Data</a:t>
            </a:r>
          </a:p>
        </p:txBody>
      </p:sp>
      <p:grpSp>
        <p:nvGrpSpPr>
          <p:cNvPr id="10" name="Group 96"/>
          <p:cNvGrpSpPr/>
          <p:nvPr/>
        </p:nvGrpSpPr>
        <p:grpSpPr>
          <a:xfrm>
            <a:off x="8173395" y="5562600"/>
            <a:ext cx="1369285" cy="993477"/>
            <a:chOff x="7162072" y="2897188"/>
            <a:chExt cx="1369285" cy="993477"/>
          </a:xfrm>
        </p:grpSpPr>
        <p:pic>
          <p:nvPicPr>
            <p:cNvPr id="68" name="Picture 3"/>
            <p:cNvPicPr>
              <a:picLocks noChangeAspect="1" noChangeArrowheads="1"/>
            </p:cNvPicPr>
            <p:nvPr/>
          </p:nvPicPr>
          <p:blipFill>
            <a:blip r:embed="rId12" cstate="print"/>
            <a:srcRect/>
            <a:stretch>
              <a:fillRect/>
            </a:stretch>
          </p:blipFill>
          <p:spPr bwMode="auto">
            <a:xfrm>
              <a:off x="7520334" y="2897188"/>
              <a:ext cx="652763" cy="531812"/>
            </a:xfrm>
            <a:prstGeom prst="rect">
              <a:avLst/>
            </a:prstGeom>
            <a:noFill/>
            <a:ln w="9525">
              <a:noFill/>
              <a:miter lim="800000"/>
              <a:headEnd/>
              <a:tailEnd/>
            </a:ln>
            <a:effectLst/>
          </p:spPr>
        </p:pic>
        <p:sp>
          <p:nvSpPr>
            <p:cNvPr id="69" name="Rectangle 68"/>
            <p:cNvSpPr/>
            <p:nvPr/>
          </p:nvSpPr>
          <p:spPr>
            <a:xfrm>
              <a:off x="7162072" y="3429000"/>
              <a:ext cx="1369285" cy="461665"/>
            </a:xfrm>
            <a:prstGeom prst="rect">
              <a:avLst/>
            </a:prstGeom>
          </p:spPr>
          <p:txBody>
            <a:bodyPr wrap="none">
              <a:spAutoFit/>
            </a:bodyPr>
            <a:lstStyle/>
            <a:p>
              <a:pPr algn="ctr"/>
              <a:r>
                <a:rPr lang="en-US" sz="1200" b="1" kern="0" dirty="0" smtClean="0">
                  <a:solidFill>
                    <a:srgbClr val="FFFFFF"/>
                  </a:solidFill>
                  <a:ea typeface="Calibri"/>
                  <a:cs typeface="MV Boli" pitchFamily="2" charset="0"/>
                  <a:sym typeface="Calibri"/>
                </a:rPr>
                <a:t>Policy Automation</a:t>
              </a:r>
            </a:p>
            <a:p>
              <a:pPr algn="ctr"/>
              <a:r>
                <a:rPr lang="en-US" sz="1200" b="1" kern="0" dirty="0" smtClean="0">
                  <a:solidFill>
                    <a:srgbClr val="FFFFFF"/>
                  </a:solidFill>
                  <a:ea typeface="Calibri"/>
                  <a:cs typeface="MV Boli" pitchFamily="2" charset="0"/>
                  <a:sym typeface="Calibri"/>
                </a:rPr>
                <a:t>Cloud Service</a:t>
              </a:r>
            </a:p>
          </p:txBody>
        </p:sp>
      </p:grpSp>
      <p:pic>
        <p:nvPicPr>
          <p:cNvPr id="74" name="Picture 73" descr="DataScience_Tom_President_Colored.png"/>
          <p:cNvPicPr>
            <a:picLocks noChangeAspect="1"/>
          </p:cNvPicPr>
          <p:nvPr/>
        </p:nvPicPr>
        <p:blipFill>
          <a:blip r:embed="rId9" cstate="print"/>
          <a:srcRect l="38046" t="74316" r="39294" b="5719"/>
          <a:stretch>
            <a:fillRect/>
          </a:stretch>
        </p:blipFill>
        <p:spPr>
          <a:xfrm flipH="1">
            <a:off x="6704012" y="5562600"/>
            <a:ext cx="1014883" cy="616286"/>
          </a:xfrm>
          <a:prstGeom prst="roundRect">
            <a:avLst/>
          </a:prstGeom>
          <a:ln>
            <a:solidFill>
              <a:schemeClr val="bg2">
                <a:lumMod val="10000"/>
              </a:schemeClr>
            </a:solidFill>
          </a:ln>
        </p:spPr>
      </p:pic>
      <p:sp>
        <p:nvSpPr>
          <p:cNvPr id="76" name="Rectangle 75"/>
          <p:cNvSpPr/>
          <p:nvPr/>
        </p:nvSpPr>
        <p:spPr>
          <a:xfrm>
            <a:off x="6551612" y="4800600"/>
            <a:ext cx="838200" cy="507831"/>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Inventory Replenish</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Initiated</a:t>
            </a:r>
          </a:p>
        </p:txBody>
      </p:sp>
      <p:grpSp>
        <p:nvGrpSpPr>
          <p:cNvPr id="11" name="Group 82"/>
          <p:cNvGrpSpPr/>
          <p:nvPr/>
        </p:nvGrpSpPr>
        <p:grpSpPr>
          <a:xfrm>
            <a:off x="7237412" y="4495800"/>
            <a:ext cx="457200" cy="990600"/>
            <a:chOff x="7237412" y="4419600"/>
            <a:chExt cx="457200" cy="990600"/>
          </a:xfrm>
        </p:grpSpPr>
        <p:cxnSp>
          <p:nvCxnSpPr>
            <p:cNvPr id="70" name="Straight Connector 69"/>
            <p:cNvCxnSpPr/>
            <p:nvPr/>
          </p:nvCxnSpPr>
          <p:spPr>
            <a:xfrm flipV="1">
              <a:off x="7237412" y="4419600"/>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7237412" y="4419600"/>
              <a:ext cx="457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2" name="Group 83"/>
          <p:cNvGrpSpPr/>
          <p:nvPr/>
        </p:nvGrpSpPr>
        <p:grpSpPr>
          <a:xfrm flipH="1">
            <a:off x="8380412" y="4495800"/>
            <a:ext cx="457200" cy="990600"/>
            <a:chOff x="7237412" y="4419600"/>
            <a:chExt cx="457200" cy="990600"/>
          </a:xfrm>
        </p:grpSpPr>
        <p:cxnSp>
          <p:nvCxnSpPr>
            <p:cNvPr id="85" name="Straight Connector 84"/>
            <p:cNvCxnSpPr/>
            <p:nvPr/>
          </p:nvCxnSpPr>
          <p:spPr>
            <a:xfrm flipV="1">
              <a:off x="7237412" y="4419600"/>
              <a:ext cx="0" cy="9906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37412" y="4419600"/>
              <a:ext cx="457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90" name="Rectangle 89"/>
          <p:cNvSpPr/>
          <p:nvPr/>
        </p:nvSpPr>
        <p:spPr>
          <a:xfrm>
            <a:off x="8228012" y="4800600"/>
            <a:ext cx="838200" cy="507831"/>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Business</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Rules</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Check</a:t>
            </a:r>
          </a:p>
        </p:txBody>
      </p:sp>
      <p:pic>
        <p:nvPicPr>
          <p:cNvPr id="91" name="Picture 90" descr="DataScience_Tom_President_Colored.png"/>
          <p:cNvPicPr>
            <a:picLocks noChangeAspect="1"/>
          </p:cNvPicPr>
          <p:nvPr/>
        </p:nvPicPr>
        <p:blipFill>
          <a:blip r:embed="rId13" cstate="print"/>
          <a:srcRect l="54892" t="29948" b="10156"/>
          <a:stretch>
            <a:fillRect/>
          </a:stretch>
        </p:blipFill>
        <p:spPr>
          <a:xfrm>
            <a:off x="303212" y="4724400"/>
            <a:ext cx="1676400" cy="1252120"/>
          </a:xfrm>
          <a:prstGeom prst="roundRect">
            <a:avLst/>
          </a:prstGeom>
          <a:ln>
            <a:solidFill>
              <a:schemeClr val="tx1">
                <a:lumMod val="50000"/>
              </a:schemeClr>
            </a:solidFill>
          </a:ln>
        </p:spPr>
      </p:pic>
      <p:cxnSp>
        <p:nvCxnSpPr>
          <p:cNvPr id="93" name="Straight Connector 92"/>
          <p:cNvCxnSpPr/>
          <p:nvPr/>
        </p:nvCxnSpPr>
        <p:spPr>
          <a:xfrm>
            <a:off x="2055812" y="5350460"/>
            <a:ext cx="2514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2360612" y="5105400"/>
            <a:ext cx="1371600" cy="228600"/>
          </a:xfrm>
          <a:prstGeom prst="rect">
            <a:avLst/>
          </a:prstGeom>
          <a:noFill/>
        </p:spPr>
        <p:txBody>
          <a:bodyPr wrap="square">
            <a:spAutoFit/>
          </a:bodyPr>
          <a:lstStyle/>
          <a:p>
            <a:pPr algn="ct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In-Store Pickup</a:t>
            </a:r>
          </a:p>
        </p:txBody>
      </p:sp>
      <p:sp>
        <p:nvSpPr>
          <p:cNvPr id="95" name="TextBox 94"/>
          <p:cNvSpPr txBox="1"/>
          <p:nvPr/>
        </p:nvSpPr>
        <p:spPr>
          <a:xfrm>
            <a:off x="647690" y="6096000"/>
            <a:ext cx="987450" cy="400110"/>
          </a:xfrm>
          <a:prstGeom prst="rect">
            <a:avLst/>
          </a:prstGeom>
          <a:noFill/>
        </p:spPr>
        <p:txBody>
          <a:bodyPr wrap="none" lIns="0" tIns="0" rIns="0" bIns="0" rtlCol="0">
            <a:spAutoFit/>
          </a:bodyPr>
          <a:lstStyle/>
          <a:p>
            <a:pPr algn="ctr"/>
            <a:r>
              <a:rPr lang="en-US" sz="1400" b="1" kern="0" dirty="0" err="1" smtClean="0">
                <a:solidFill>
                  <a:srgbClr val="FFFFFF"/>
                </a:solidFill>
                <a:ea typeface="Calibri"/>
                <a:cs typeface="MV Boli" pitchFamily="2" charset="0"/>
                <a:sym typeface="Calibri"/>
              </a:rPr>
              <a:t>Lina’s</a:t>
            </a:r>
            <a:endParaRPr lang="en-US" sz="1400" b="1" kern="0" dirty="0" smtClean="0">
              <a:solidFill>
                <a:srgbClr val="FFFFFF"/>
              </a:solidFill>
              <a:ea typeface="Calibri"/>
              <a:cs typeface="MV Boli" pitchFamily="2" charset="0"/>
              <a:sym typeface="Calibri"/>
            </a:endParaRPr>
          </a:p>
          <a:p>
            <a:pPr algn="ctr"/>
            <a:r>
              <a:rPr lang="en-US" sz="1200" i="1" kern="0" dirty="0" smtClean="0">
                <a:solidFill>
                  <a:srgbClr val="FFFFFF"/>
                </a:solidFill>
                <a:ea typeface="Calibri"/>
                <a:cs typeface="MV Boli" pitchFamily="2" charset="0"/>
                <a:sym typeface="Calibri"/>
              </a:rPr>
              <a:t>Order Complete</a:t>
            </a:r>
            <a:endParaRPr lang="en-US" sz="1200" i="1" kern="0" dirty="0" smtClean="0">
              <a:solidFill>
                <a:srgbClr val="FFFFFF"/>
              </a:solidFill>
              <a:cs typeface="MV Boli" pitchFamily="2" charset="0"/>
              <a:sym typeface="Calibri"/>
            </a:endParaRPr>
          </a:p>
        </p:txBody>
      </p:sp>
      <p:cxnSp>
        <p:nvCxnSpPr>
          <p:cNvPr id="66" name="Straight Connector 65"/>
          <p:cNvCxnSpPr/>
          <p:nvPr/>
        </p:nvCxnSpPr>
        <p:spPr>
          <a:xfrm flipV="1">
            <a:off x="4646612" y="4038600"/>
            <a:ext cx="0" cy="6858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4646612" y="4191000"/>
            <a:ext cx="1066800" cy="369332"/>
          </a:xfrm>
          <a:prstGeom prst="rect">
            <a:avLst/>
          </a:prstGeom>
          <a:noFill/>
        </p:spPr>
        <p:txBody>
          <a:bodyPr wrap="square">
            <a:spAutoFit/>
          </a:bodyPr>
          <a:lstStyle/>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Order Gathered</a:t>
            </a:r>
          </a:p>
          <a:p>
            <a:pPr defTabSz="1217082">
              <a:lnSpc>
                <a:spcPct val="90000"/>
              </a:lnSpc>
            </a:pPr>
            <a:r>
              <a:rPr lang="en-US" sz="1000" b="1" dirty="0" smtClean="0">
                <a:solidFill>
                  <a:srgbClr val="FFFFFF"/>
                </a:solidFill>
                <a:effectLst>
                  <a:outerShdw blurRad="50800" dist="38100" dir="2700000" algn="tl" rotWithShape="0">
                    <a:prstClr val="black">
                      <a:alpha val="40000"/>
                    </a:prstClr>
                  </a:outerShdw>
                </a:effectLst>
              </a:rPr>
              <a:t>For Pickup</a:t>
            </a:r>
          </a:p>
        </p:txBody>
      </p:sp>
      <p:grpSp>
        <p:nvGrpSpPr>
          <p:cNvPr id="13" name="Group 82"/>
          <p:cNvGrpSpPr/>
          <p:nvPr/>
        </p:nvGrpSpPr>
        <p:grpSpPr>
          <a:xfrm>
            <a:off x="3656012" y="4800412"/>
            <a:ext cx="2057400" cy="1568123"/>
            <a:chOff x="4418012" y="4952812"/>
            <a:chExt cx="2057400" cy="1568123"/>
          </a:xfrm>
        </p:grpSpPr>
        <p:sp>
          <p:nvSpPr>
            <p:cNvPr id="50" name="TextBox 49"/>
            <p:cNvSpPr txBox="1"/>
            <p:nvPr/>
          </p:nvSpPr>
          <p:spPr>
            <a:xfrm>
              <a:off x="4418012" y="6120825"/>
              <a:ext cx="2057400" cy="400110"/>
            </a:xfrm>
            <a:prstGeom prst="rect">
              <a:avLst/>
            </a:prstGeom>
            <a:noFill/>
          </p:spPr>
          <p:txBody>
            <a:bodyPr wrap="square" lIns="0" tIns="0" rIns="0" bIns="0" rtlCol="0">
              <a:spAutoFit/>
            </a:bodyPr>
            <a:lstStyle/>
            <a:p>
              <a:pPr algn="ctr"/>
              <a:r>
                <a:rPr lang="en-US" sz="1400" b="1" kern="0" dirty="0" smtClean="0">
                  <a:solidFill>
                    <a:srgbClr val="FFFFFF"/>
                  </a:solidFill>
                  <a:ea typeface="Calibri"/>
                  <a:cs typeface="MV Boli" pitchFamily="2" charset="0"/>
                  <a:sym typeface="Calibri"/>
                </a:rPr>
                <a:t>Joe</a:t>
              </a:r>
            </a:p>
            <a:p>
              <a:pPr algn="ctr"/>
              <a:r>
                <a:rPr lang="en-US" sz="1200" i="1" kern="0" dirty="0" err="1" smtClean="0">
                  <a:solidFill>
                    <a:srgbClr val="FFFFFF"/>
                  </a:solidFill>
                  <a:ea typeface="Calibri"/>
                  <a:cs typeface="MV Boli" pitchFamily="2" charset="0"/>
                  <a:sym typeface="Calibri"/>
                </a:rPr>
                <a:t>Hotans</a:t>
              </a:r>
              <a:r>
                <a:rPr lang="en-US" sz="1200" i="1" kern="0" dirty="0" smtClean="0">
                  <a:solidFill>
                    <a:srgbClr val="FFFFFF"/>
                  </a:solidFill>
                  <a:ea typeface="Calibri"/>
                  <a:cs typeface="MV Boli" pitchFamily="2" charset="0"/>
                  <a:sym typeface="Calibri"/>
                </a:rPr>
                <a:t>  Customer Service</a:t>
              </a:r>
            </a:p>
          </p:txBody>
        </p:sp>
        <p:pic>
          <p:nvPicPr>
            <p:cNvPr id="71" name="Picture 70" descr="DataScience_Tom_President_Colored.png"/>
            <p:cNvPicPr>
              <a:picLocks noChangeAspect="1"/>
            </p:cNvPicPr>
            <p:nvPr/>
          </p:nvPicPr>
          <p:blipFill>
            <a:blip r:embed="rId14" cstate="print"/>
            <a:srcRect l="59259" t="36603" b="16811"/>
            <a:stretch>
              <a:fillRect/>
            </a:stretch>
          </p:blipFill>
          <p:spPr>
            <a:xfrm>
              <a:off x="4570412" y="4952812"/>
              <a:ext cx="1710331" cy="1100096"/>
            </a:xfrm>
            <a:prstGeom prst="roundRect">
              <a:avLst/>
            </a:prstGeom>
            <a:ln>
              <a:solidFill>
                <a:schemeClr val="tx1">
                  <a:lumMod val="50000"/>
                </a:schemeClr>
              </a:solidFill>
            </a:ln>
          </p:spPr>
        </p:pic>
      </p:grpSp>
    </p:spTree>
    <p:extLst>
      <p:ext uri="{BB962C8B-B14F-4D97-AF65-F5344CB8AC3E}">
        <p14:creationId xmlns:mc="http://schemas.openxmlformats.org/markup-compatibility/2006" xmlns:mv="urn:schemas-microsoft-com:mac:vml" xmlns:p14="http://schemas.microsoft.com/office/powerpoint/2010/main" xmlns="" val="2265566938"/>
      </p:ext>
    </p:extLst>
  </p:cSld>
  <p:clrMapOvr>
    <a:masterClrMapping/>
  </p:clrMapOvr>
  <mc:AlternateContent xmlns:mc="http://schemas.openxmlformats.org/markup-compatibility/2006">
    <mc:Choice xmlns:mv="urn:schemas-microsoft-com:mac:vml"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34</a:t>
            </a:fld>
            <a:endParaRPr lang="en-US" dirty="0"/>
          </a:p>
        </p:txBody>
      </p:sp>
    </p:spTree>
    <p:extLst>
      <p:ext uri="{BB962C8B-B14F-4D97-AF65-F5344CB8AC3E}">
        <p14:creationId xmlns="" xmlns:p14="http://schemas.microsoft.com/office/powerpoint/2010/main" val="21237594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4</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2"/>
          </a:xfrm>
          <a:prstGeom prst="rect">
            <a:avLst/>
          </a:prstGeom>
        </p:spPr>
      </p:pic>
      <p:sp>
        <p:nvSpPr>
          <p:cNvPr id="8" name="Rectangle 7"/>
          <p:cNvSpPr/>
          <p:nvPr/>
        </p:nvSpPr>
        <p:spPr>
          <a:xfrm>
            <a:off x="0" y="5308259"/>
            <a:ext cx="8229600" cy="1068779"/>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354264"/>
            <a:ext cx="7919692" cy="923330"/>
          </a:xfrm>
          <a:prstGeom prst="rect">
            <a:avLst/>
          </a:prstGeom>
        </p:spPr>
        <p:txBody>
          <a:bodyPr wrap="square">
            <a:spAutoFit/>
          </a:bodyPr>
          <a:lstStyle/>
          <a:p>
            <a:r>
              <a:rPr lang="en-US" b="1" dirty="0" smtClean="0">
                <a:solidFill>
                  <a:schemeClr val="bg1"/>
                </a:solidFill>
              </a:rPr>
              <a:t>When she purchased the print, Lina signed up to receive promotional alerts for various room and decorating categories.  Today, </a:t>
            </a:r>
            <a:r>
              <a:rPr lang="en-US" b="1" dirty="0" err="1" smtClean="0">
                <a:solidFill>
                  <a:schemeClr val="bg1"/>
                </a:solidFill>
              </a:rPr>
              <a:t>Hotan’s</a:t>
            </a:r>
            <a:r>
              <a:rPr lang="en-US" b="1" dirty="0" smtClean="0">
                <a:solidFill>
                  <a:schemeClr val="bg1"/>
                </a:solidFill>
              </a:rPr>
              <a:t> notified her of a flash sale on home office decor.</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5</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2"/>
          </a:xfrm>
          <a:prstGeom prst="rect">
            <a:avLst/>
          </a:prstGeom>
        </p:spPr>
      </p:pic>
      <p:sp>
        <p:nvSpPr>
          <p:cNvPr id="8" name="Rectangle 7"/>
          <p:cNvSpPr/>
          <p:nvPr/>
        </p:nvSpPr>
        <p:spPr>
          <a:xfrm>
            <a:off x="0" y="5308259"/>
            <a:ext cx="8229600" cy="1265962"/>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354264"/>
            <a:ext cx="8094946" cy="1200329"/>
          </a:xfrm>
          <a:prstGeom prst="rect">
            <a:avLst/>
          </a:prstGeom>
        </p:spPr>
        <p:txBody>
          <a:bodyPr wrap="square">
            <a:spAutoFit/>
          </a:bodyPr>
          <a:lstStyle/>
          <a:p>
            <a:r>
              <a:rPr lang="en-US" b="1" dirty="0" smtClean="0">
                <a:solidFill>
                  <a:schemeClr val="bg1"/>
                </a:solidFill>
              </a:rPr>
              <a:t>The alert was timely and Lina immediately wanted to see how some of her favorite choices would look in context of her room. Using </a:t>
            </a:r>
            <a:r>
              <a:rPr lang="en-US" b="1" dirty="0" err="1" smtClean="0">
                <a:solidFill>
                  <a:schemeClr val="bg1"/>
                </a:solidFill>
              </a:rPr>
              <a:t>Hotan’s</a:t>
            </a:r>
            <a:r>
              <a:rPr lang="en-US" b="1" dirty="0" smtClean="0">
                <a:solidFill>
                  <a:schemeClr val="bg1"/>
                </a:solidFill>
              </a:rPr>
              <a:t> mobile application she was able to take a picture of the current space and start bringing her vision to life with the mobile purchase preview functionality.</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6</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1"/>
          </a:xfrm>
          <a:prstGeom prst="rect">
            <a:avLst/>
          </a:prstGeom>
        </p:spPr>
      </p:pic>
      <p:sp>
        <p:nvSpPr>
          <p:cNvPr id="8" name="Rectangle 7"/>
          <p:cNvSpPr/>
          <p:nvPr/>
        </p:nvSpPr>
        <p:spPr>
          <a:xfrm>
            <a:off x="0" y="5308259"/>
            <a:ext cx="8229600" cy="1297493"/>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354264"/>
            <a:ext cx="7919692" cy="1200329"/>
          </a:xfrm>
          <a:prstGeom prst="rect">
            <a:avLst/>
          </a:prstGeom>
        </p:spPr>
        <p:txBody>
          <a:bodyPr wrap="square">
            <a:spAutoFit/>
          </a:bodyPr>
          <a:lstStyle/>
          <a:p>
            <a:r>
              <a:rPr lang="en-US" b="1" dirty="0" smtClean="0">
                <a:solidFill>
                  <a:schemeClr val="bg1"/>
                </a:solidFill>
              </a:rPr>
              <a:t>A wall clock listed at 60% off for next 21 minutes, along with a new table and chairs looked great next to her print. So she decided to “Pin It” to her </a:t>
            </a:r>
            <a:r>
              <a:rPr lang="en-US" b="1" dirty="0" err="1" smtClean="0">
                <a:solidFill>
                  <a:schemeClr val="bg1"/>
                </a:solidFill>
              </a:rPr>
              <a:t>Hotan</a:t>
            </a:r>
            <a:r>
              <a:rPr lang="en-US" b="1" dirty="0" smtClean="0">
                <a:solidFill>
                  <a:schemeClr val="bg1"/>
                </a:solidFill>
              </a:rPr>
              <a:t> and </a:t>
            </a:r>
            <a:r>
              <a:rPr lang="en-US" b="1" dirty="0" err="1" smtClean="0">
                <a:solidFill>
                  <a:schemeClr val="bg1"/>
                </a:solidFill>
              </a:rPr>
              <a:t>Pinterest</a:t>
            </a:r>
            <a:r>
              <a:rPr lang="en-US" b="1" dirty="0" smtClean="0">
                <a:solidFill>
                  <a:schemeClr val="bg1"/>
                </a:solidFill>
              </a:rPr>
              <a:t> accounts, and quickly text her husband Patrick to get his opinion.  As Patrick responded “Buy It”, Lina was all set to make the purchase.</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7</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1"/>
          </a:xfrm>
          <a:prstGeom prst="rect">
            <a:avLst/>
          </a:prstGeom>
        </p:spPr>
      </p:pic>
      <p:sp>
        <p:nvSpPr>
          <p:cNvPr id="8" name="Rectangle 7"/>
          <p:cNvSpPr/>
          <p:nvPr/>
        </p:nvSpPr>
        <p:spPr>
          <a:xfrm>
            <a:off x="0" y="5159403"/>
            <a:ext cx="8229600" cy="1329024"/>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205408"/>
            <a:ext cx="8031884" cy="1354217"/>
          </a:xfrm>
          <a:prstGeom prst="rect">
            <a:avLst/>
          </a:prstGeom>
        </p:spPr>
        <p:txBody>
          <a:bodyPr wrap="square">
            <a:spAutoFit/>
          </a:bodyPr>
          <a:lstStyle/>
          <a:p>
            <a:r>
              <a:rPr lang="en-US" sz="1600" b="1" dirty="0" smtClean="0">
                <a:solidFill>
                  <a:schemeClr val="bg1"/>
                </a:solidFill>
              </a:rPr>
              <a:t>With only minutes left before the flash sale ended, she was able to leverage single click shopping inside her </a:t>
            </a:r>
            <a:r>
              <a:rPr lang="en-US" sz="1600" b="1" dirty="0" err="1" smtClean="0">
                <a:solidFill>
                  <a:schemeClr val="bg1"/>
                </a:solidFill>
              </a:rPr>
              <a:t>Hotan’s</a:t>
            </a:r>
            <a:r>
              <a:rPr lang="en-US" sz="1600" b="1" dirty="0" smtClean="0">
                <a:solidFill>
                  <a:schemeClr val="bg1"/>
                </a:solidFill>
              </a:rPr>
              <a:t> profile. Single Click Shopping enables her to immediately use her preferred credit card and store pick-up location to make a purchase without re-entering any data. But most importantly it enables her to decorate her new home office before the flash sale ends. </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 y="-318989"/>
            <a:ext cx="12213105" cy="6869871"/>
            <a:chOff x="3" y="-318989"/>
            <a:chExt cx="12213105" cy="6869871"/>
          </a:xfrm>
        </p:grpSpPr>
        <p:pic>
          <p:nvPicPr>
            <p:cNvPr id="7" name="Picture 6" descr="DataScience_Tom_President_Colored.png"/>
            <p:cNvPicPr>
              <a:picLocks noChangeAspect="1"/>
            </p:cNvPicPr>
            <p:nvPr/>
          </p:nvPicPr>
          <p:blipFill>
            <a:blip r:embed="rId3" cstate="print"/>
            <a:stretch>
              <a:fillRect/>
            </a:stretch>
          </p:blipFill>
          <p:spPr>
            <a:xfrm>
              <a:off x="3" y="-318989"/>
              <a:ext cx="12213105" cy="6869871"/>
            </a:xfrm>
            <a:prstGeom prst="rect">
              <a:avLst/>
            </a:prstGeom>
          </p:spPr>
        </p:pic>
        <p:sp>
          <p:nvSpPr>
            <p:cNvPr id="6" name="Rectangle 5"/>
            <p:cNvSpPr/>
            <p:nvPr/>
          </p:nvSpPr>
          <p:spPr>
            <a:xfrm>
              <a:off x="10037135" y="1275907"/>
              <a:ext cx="829339" cy="297712"/>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3" name="Slide Number Placeholder 2"/>
          <p:cNvSpPr>
            <a:spLocks noGrp="1"/>
          </p:cNvSpPr>
          <p:nvPr>
            <p:ph type="sldNum" sz="quarter" idx="12"/>
          </p:nvPr>
        </p:nvSpPr>
        <p:spPr/>
        <p:txBody>
          <a:bodyPr/>
          <a:lstStyle/>
          <a:p>
            <a:fld id="{C51EAA63-D034-42AE-91FA-B13B9518C7BE}" type="slidenum">
              <a:rPr lang="en-US" smtClean="0"/>
              <a:pPr/>
              <a:t>8</a:t>
            </a:fld>
            <a:endParaRPr lang="en-US" dirty="0"/>
          </a:p>
        </p:txBody>
      </p:sp>
      <p:sp>
        <p:nvSpPr>
          <p:cNvPr id="8" name="Rectangle 7"/>
          <p:cNvSpPr/>
          <p:nvPr/>
        </p:nvSpPr>
        <p:spPr>
          <a:xfrm>
            <a:off x="0" y="5308259"/>
            <a:ext cx="8229600" cy="1281727"/>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20" y="5354264"/>
            <a:ext cx="7919692" cy="1200329"/>
          </a:xfrm>
          <a:prstGeom prst="rect">
            <a:avLst/>
          </a:prstGeom>
        </p:spPr>
        <p:txBody>
          <a:bodyPr wrap="square">
            <a:spAutoFit/>
          </a:bodyPr>
          <a:lstStyle/>
          <a:p>
            <a:r>
              <a:rPr lang="en-US" b="1" dirty="0" smtClean="0">
                <a:solidFill>
                  <a:schemeClr val="bg1"/>
                </a:solidFill>
              </a:rPr>
              <a:t>When her order is submitted, the inventory at her preferred store is verified through the integration of the front-end ecommerce app and the inventory management system. An internal alert is sent to the store indicating the item, its location within the store, pick up time, and customer information. </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9</a:t>
            </a:fld>
            <a:endParaRPr lang="en-US" dirty="0"/>
          </a:p>
        </p:txBody>
      </p:sp>
      <p:pic>
        <p:nvPicPr>
          <p:cNvPr id="7" name="Picture 6" descr="DataScience_Tom_President_Colored.png"/>
          <p:cNvPicPr>
            <a:picLocks noChangeAspect="1"/>
          </p:cNvPicPr>
          <p:nvPr/>
        </p:nvPicPr>
        <p:blipFill>
          <a:blip r:embed="rId3" cstate="print"/>
          <a:stretch>
            <a:fillRect/>
          </a:stretch>
        </p:blipFill>
        <p:spPr>
          <a:xfrm>
            <a:off x="3" y="1"/>
            <a:ext cx="12213105" cy="6869872"/>
          </a:xfrm>
          <a:prstGeom prst="rect">
            <a:avLst/>
          </a:prstGeom>
        </p:spPr>
      </p:pic>
      <p:sp>
        <p:nvSpPr>
          <p:cNvPr id="8" name="Rectangle 7"/>
          <p:cNvSpPr/>
          <p:nvPr/>
        </p:nvSpPr>
        <p:spPr>
          <a:xfrm>
            <a:off x="0" y="5308258"/>
            <a:ext cx="8686800" cy="1360555"/>
          </a:xfrm>
          <a:prstGeom prst="rect">
            <a:avLst/>
          </a:prstGeom>
          <a:solidFill>
            <a:schemeClr val="accent2">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 name="Rectangle 8"/>
          <p:cNvSpPr/>
          <p:nvPr/>
        </p:nvSpPr>
        <p:spPr>
          <a:xfrm>
            <a:off x="150419" y="5354264"/>
            <a:ext cx="8426021" cy="1077218"/>
          </a:xfrm>
          <a:prstGeom prst="rect">
            <a:avLst/>
          </a:prstGeom>
        </p:spPr>
        <p:txBody>
          <a:bodyPr wrap="square">
            <a:spAutoFit/>
          </a:bodyPr>
          <a:lstStyle/>
          <a:p>
            <a:r>
              <a:rPr lang="en-US" sz="1600" b="1" dirty="0" smtClean="0">
                <a:solidFill>
                  <a:schemeClr val="bg1"/>
                </a:solidFill>
              </a:rPr>
              <a:t>If the clock had not been available at </a:t>
            </a:r>
            <a:r>
              <a:rPr lang="en-US" sz="1600" b="1" dirty="0" err="1" smtClean="0">
                <a:solidFill>
                  <a:schemeClr val="bg1"/>
                </a:solidFill>
              </a:rPr>
              <a:t>Lina’s</a:t>
            </a:r>
            <a:r>
              <a:rPr lang="en-US" sz="1600" b="1" dirty="0" smtClean="0">
                <a:solidFill>
                  <a:schemeClr val="bg1"/>
                </a:solidFill>
              </a:rPr>
              <a:t> preferred store, she would have been notified of nearby alternatives for store pick up as well as delivery options. System options allow internal users at distribution centers and stores to review applicable business rules as well as the capability to make any necessary changes for the specific order. </a:t>
            </a:r>
          </a:p>
        </p:txBody>
      </p:sp>
    </p:spTree>
    <p:extLst>
      <p:ext uri="{BB962C8B-B14F-4D97-AF65-F5344CB8AC3E}">
        <p14:creationId xmlns="" xmlns:p14="http://schemas.microsoft.com/office/powerpoint/2010/main" val="19865534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loud Accelerate">
  <a:themeElements>
    <a:clrScheme name="Cloud Accelerate">
      <a:dk1>
        <a:srgbClr val="5F5F5F"/>
      </a:dk1>
      <a:lt1>
        <a:srgbClr val="FFFFFF"/>
      </a:lt1>
      <a:dk2>
        <a:srgbClr val="7F7F7F"/>
      </a:dk2>
      <a:lt2>
        <a:srgbClr val="DCE3E4"/>
      </a:lt2>
      <a:accent1>
        <a:srgbClr val="006C7E"/>
      </a:accent1>
      <a:accent2>
        <a:srgbClr val="0C6B96"/>
      </a:accent2>
      <a:accent3>
        <a:srgbClr val="F80000"/>
      </a:accent3>
      <a:accent4>
        <a:srgbClr val="18A6E6"/>
      </a:accent4>
      <a:accent5>
        <a:srgbClr val="00B7D0"/>
      </a:accent5>
      <a:accent6>
        <a:srgbClr val="B0C3C8"/>
      </a:accent6>
      <a:hlink>
        <a:srgbClr val="55BEED"/>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b">
        <a:noAutofit/>
      </a:bodyPr>
      <a:lstStyle>
        <a:defPPr>
          <a:defRPr dirty="0" smtClean="0"/>
        </a:defPPr>
      </a:lstStyle>
    </a:txDef>
  </a:objectDefaults>
  <a:extraClrSchemeLst/>
  <a:extLst>
    <a:ext uri="{05A4C25C-085E-4340-85A3-A5531E510DB2}">
      <thm15:themeFamily xmlns="" xmlns:thm15="http://schemas.microsoft.com/office/thememl/2012/main" name="Cloud Accelerate" id="{F68D1643-F06B-436B-81A0-538E9CEB68FC}" vid="{3E0CDB6D-F230-4413-8676-358F0E8A15C3}"/>
    </a:ext>
  </a:extLst>
</a:theme>
</file>

<file path=ppt/theme/theme2.xml><?xml version="1.0" encoding="utf-8"?>
<a:theme xmlns:a="http://schemas.openxmlformats.org/drawingml/2006/main" name="Office Theme">
  <a:themeElements>
    <a:clrScheme name="Architectur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xmlns="" name="Oracle_16x9_2014_521" id="{11138A86-4CFD-4AAE-84ED-85FDB159739F}" vid="{ADD436DE-0EC9-4932-BD4C-5E9FA04FA01B}"/>
    </a:ext>
  </a:extLst>
</a:theme>
</file>

<file path=ppt/theme/theme4.xml><?xml version="1.0" encoding="utf-8"?>
<a:theme xmlns:a="http://schemas.openxmlformats.org/drawingml/2006/main" name="2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xmlns="" name="Oracle_16x9_2014_521" id="{11138A86-4CFD-4AAE-84ED-85FDB159739F}" vid="{ADD436DE-0EC9-4932-BD4C-5E9FA04FA01B}"/>
    </a:ext>
  </a:ext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Cloud Accelerate</Template>
  <TotalTime>4449</TotalTime>
  <Words>2048</Words>
  <Application>Microsoft Office PowerPoint</Application>
  <PresentationFormat>Custom</PresentationFormat>
  <Paragraphs>412</Paragraphs>
  <Slides>34</Slides>
  <Notes>33</Notes>
  <HiddenSlides>0</HiddenSlides>
  <MMClips>0</MMClips>
  <ScaleCrop>false</ScaleCrop>
  <HeadingPairs>
    <vt:vector size="4" baseType="variant">
      <vt:variant>
        <vt:lpstr>Theme</vt:lpstr>
      </vt:variant>
      <vt:variant>
        <vt:i4>4</vt:i4>
      </vt:variant>
      <vt:variant>
        <vt:lpstr>Slide Titles</vt:lpstr>
      </vt:variant>
      <vt:variant>
        <vt:i4>34</vt:i4>
      </vt:variant>
    </vt:vector>
  </HeadingPairs>
  <TitlesOfParts>
    <vt:vector size="38" baseType="lpstr">
      <vt:lpstr>Cloud Accelerate</vt:lpstr>
      <vt:lpstr>Office Theme</vt:lpstr>
      <vt:lpstr>Oracle_16x9_2014_521</vt:lpstr>
      <vt:lpstr>2_Oracle_16x9_2014_521</vt:lpstr>
      <vt:lpstr>Modernized eCommerce Solution</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Hotan’s Notional Architecture</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Company>Oracle</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Corproate Presentation Template</dc:subject>
  <dc:creator>Eric Kjome</dc:creator>
  <cp:lastModifiedBy>Chip Baber</cp:lastModifiedBy>
  <cp:revision>421</cp:revision>
  <cp:lastPrinted>2014-07-16T02:22:57Z</cp:lastPrinted>
  <dcterms:created xsi:type="dcterms:W3CDTF">2016-01-18T18:54:26Z</dcterms:created>
  <dcterms:modified xsi:type="dcterms:W3CDTF">2016-06-16T18:51:17Z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